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3" r:id="rId4"/>
    <p:sldId id="265" r:id="rId5"/>
    <p:sldId id="264" r:id="rId6"/>
    <p:sldId id="259" r:id="rId7"/>
    <p:sldId id="261" r:id="rId8"/>
    <p:sldId id="262" r:id="rId9"/>
    <p:sldId id="260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/>
    <p:restoredTop sz="94682"/>
  </p:normalViewPr>
  <p:slideViewPr>
    <p:cSldViewPr snapToGrid="0" snapToObjects="1" showGuides="1">
      <p:cViewPr varScale="1">
        <p:scale>
          <a:sx n="116" d="100"/>
          <a:sy n="116" d="100"/>
        </p:scale>
        <p:origin x="19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6692-B4DE-4E10-912F-4515CDE40D86}" type="datetimeFigureOut">
              <a:rPr lang="fr-BE" smtClean="0"/>
              <a:t>7/11/2017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852BB-8773-4881-98F1-ACAF9141D06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663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65A51-EDDA-E542-AD1C-4EA84D7971CB}" type="datetimeFigureOut">
              <a:t>07/11/2017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47BF-7DA7-2F49-B1AD-1DE8BB14B204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3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990599"/>
            <a:ext cx="5734050" cy="137852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600"/>
              </a:lnSpc>
              <a:defRPr sz="4000" b="1" cap="all" spc="1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TITEL / TITRE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949695"/>
            <a:ext cx="2798762" cy="216000"/>
          </a:xfrm>
        </p:spPr>
        <p:txBody>
          <a:bodyPr lIns="0" tIns="36000" rIns="72000" bIns="36000"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342900" indent="0">
              <a:buNone/>
              <a:defRPr sz="1400">
                <a:solidFill>
                  <a:schemeClr val="bg2"/>
                </a:solidFill>
              </a:defRPr>
            </a:lvl2pPr>
            <a:lvl3pPr marL="685800" indent="0">
              <a:buNone/>
              <a:defRPr sz="1400">
                <a:solidFill>
                  <a:schemeClr val="bg2"/>
                </a:solidFill>
              </a:defRPr>
            </a:lvl3pPr>
            <a:lvl4pPr marL="1028700" indent="0">
              <a:buNone/>
              <a:defRPr sz="1400">
                <a:solidFill>
                  <a:schemeClr val="bg2"/>
                </a:solidFill>
              </a:defRPr>
            </a:lvl4pPr>
            <a:lvl5pPr marL="13716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Naam van de presentator / Nom du </a:t>
            </a:r>
            <a:r>
              <a:rPr lang="mr-IN"/>
              <a:t>…</a:t>
            </a:r>
            <a:endParaRPr lang="en-US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729986"/>
            <a:ext cx="2798762" cy="216000"/>
          </a:xfrm>
        </p:spPr>
        <p:txBody>
          <a:bodyPr lIns="0" tIns="36000" rIns="72000" bIns="36000"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342900" indent="0">
              <a:buNone/>
              <a:defRPr sz="1400">
                <a:solidFill>
                  <a:schemeClr val="bg2"/>
                </a:solidFill>
              </a:defRPr>
            </a:lvl2pPr>
            <a:lvl3pPr marL="685800" indent="0">
              <a:buNone/>
              <a:defRPr sz="1400">
                <a:solidFill>
                  <a:schemeClr val="bg2"/>
                </a:solidFill>
              </a:defRPr>
            </a:lvl3pPr>
            <a:lvl4pPr marL="1028700" indent="0">
              <a:buNone/>
              <a:defRPr sz="1400">
                <a:solidFill>
                  <a:schemeClr val="bg2"/>
                </a:solidFill>
              </a:defRPr>
            </a:lvl4pPr>
            <a:lvl5pPr marL="13716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Datum / date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64864"/>
            <a:ext cx="9144000" cy="4803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5"/>
          <a:stretch/>
        </p:blipFill>
        <p:spPr>
          <a:xfrm>
            <a:off x="6462390" y="695087"/>
            <a:ext cx="2330055" cy="790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08119" y="837846"/>
            <a:ext cx="6131690" cy="547006"/>
          </a:xfrm>
        </p:spPr>
        <p:txBody>
          <a:bodyPr lIns="0" tIns="0" rIns="72000" bIns="36000" anchor="t" anchorCtr="0">
            <a:noAutofit/>
          </a:bodyPr>
          <a:lstStyle>
            <a:lvl1pPr>
              <a:lnSpc>
                <a:spcPts val="2200"/>
              </a:lnSpc>
              <a:defRPr sz="2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TITEL / TITRE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08263" y="1451113"/>
            <a:ext cx="6130925" cy="2484300"/>
          </a:xfrm>
        </p:spPr>
        <p:txBody>
          <a:bodyPr lIns="0" tIns="36000">
            <a:noAutofit/>
          </a:bodyPr>
          <a:lstStyle>
            <a:lvl1pPr marL="222250" indent="-222250">
              <a:buClr>
                <a:schemeClr val="accent1"/>
              </a:buClr>
              <a:buSzPct val="115000"/>
              <a:tabLst/>
              <a:defRPr sz="1600">
                <a:solidFill>
                  <a:schemeClr val="bg2"/>
                </a:solidFill>
              </a:defRPr>
            </a:lvl1pPr>
            <a:lvl2pPr marL="446088" indent="-223838">
              <a:buClr>
                <a:schemeClr val="accent1"/>
              </a:buClr>
              <a:buSzPct val="115000"/>
              <a:tabLst/>
              <a:defRPr sz="1600">
                <a:solidFill>
                  <a:schemeClr val="bg2"/>
                </a:solidFill>
              </a:defRPr>
            </a:lvl2pPr>
            <a:lvl3pPr marL="623888" indent="-177800">
              <a:buClr>
                <a:schemeClr val="accent1"/>
              </a:buClr>
              <a:buSzPct val="115000"/>
              <a:tabLst/>
              <a:defRPr sz="1600">
                <a:solidFill>
                  <a:schemeClr val="bg2"/>
                </a:solidFill>
              </a:defRPr>
            </a:lvl3pPr>
            <a:lvl4pPr marL="623888" indent="-177800">
              <a:buClr>
                <a:schemeClr val="accent1"/>
              </a:buClr>
              <a:buSzPct val="115000"/>
              <a:tabLst/>
              <a:defRPr sz="1600">
                <a:solidFill>
                  <a:schemeClr val="bg2"/>
                </a:solidFill>
              </a:defRPr>
            </a:lvl4pPr>
            <a:lvl5pPr marL="623888" indent="-177800">
              <a:buClr>
                <a:schemeClr val="accent1"/>
              </a:buClr>
              <a:buSzPct val="115000"/>
              <a:tabLst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 smtClean="0"/>
              <a:t>Tekst</a:t>
            </a:r>
            <a:r>
              <a:rPr lang="en-US" dirty="0" smtClean="0"/>
              <a:t> / </a:t>
            </a:r>
            <a:r>
              <a:rPr lang="en-US" dirty="0" err="1" smtClean="0"/>
              <a:t>Texte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9063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7"/>
          <a:stretch/>
        </p:blipFill>
        <p:spPr>
          <a:xfrm>
            <a:off x="7399482" y="6034250"/>
            <a:ext cx="1376284" cy="46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t 2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08119" y="837846"/>
            <a:ext cx="6120000" cy="547006"/>
          </a:xfrm>
        </p:spPr>
        <p:txBody>
          <a:bodyPr lIns="0" tIns="0" rIns="72000" bIns="36000" anchor="t" anchorCtr="0">
            <a:noAutofit/>
          </a:bodyPr>
          <a:lstStyle>
            <a:lvl1pPr>
              <a:lnSpc>
                <a:spcPts val="2200"/>
              </a:lnSpc>
              <a:defRPr sz="2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TITEL /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608263" y="1472039"/>
            <a:ext cx="6120000" cy="2160000"/>
          </a:xfrm>
        </p:spPr>
        <p:txBody>
          <a:bodyPr lIns="180000" tIns="180000" rIns="72000" bIns="0">
            <a:no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r>
              <a:rPr lang="en-US" dirty="0" smtClean="0"/>
              <a:t> / </a:t>
            </a:r>
            <a:r>
              <a:rPr lang="en-US" dirty="0" err="1" smtClean="0"/>
              <a:t>Texte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2608263" y="3719226"/>
            <a:ext cx="6120000" cy="2160000"/>
          </a:xfrm>
        </p:spPr>
        <p:txBody>
          <a:bodyPr lIns="180000" tIns="180000" rIns="72000" bIns="0">
            <a:no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r>
              <a:rPr lang="en-US" dirty="0" smtClean="0"/>
              <a:t> / </a:t>
            </a:r>
            <a:r>
              <a:rPr lang="en-US" dirty="0" err="1" smtClean="0"/>
              <a:t>Texte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9063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7"/>
          <a:stretch/>
        </p:blipFill>
        <p:spPr>
          <a:xfrm>
            <a:off x="7399482" y="6034250"/>
            <a:ext cx="1376284" cy="46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t inleiding en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08119" y="1159967"/>
            <a:ext cx="6120000" cy="547006"/>
          </a:xfrm>
        </p:spPr>
        <p:txBody>
          <a:bodyPr lIns="0" tIns="0" rIns="72000" bIns="36000" anchor="t" anchorCtr="0">
            <a:noAutofit/>
          </a:bodyPr>
          <a:lstStyle>
            <a:lvl1pPr>
              <a:lnSpc>
                <a:spcPts val="2200"/>
              </a:lnSpc>
              <a:defRPr sz="2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TITEL / TITRE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608263" y="1760376"/>
            <a:ext cx="6120000" cy="639923"/>
          </a:xfrm>
        </p:spPr>
        <p:txBody>
          <a:bodyPr lIns="0" tIns="36000" rIns="72000" bIns="3600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 smtClean="0"/>
              <a:t>Tekst</a:t>
            </a:r>
            <a:r>
              <a:rPr lang="en-US" dirty="0" smtClean="0"/>
              <a:t> / </a:t>
            </a:r>
            <a:r>
              <a:rPr lang="en-US" dirty="0" err="1" smtClean="0"/>
              <a:t>Texte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08119" y="2540900"/>
            <a:ext cx="6120000" cy="3058561"/>
          </a:xfrm>
        </p:spPr>
        <p:txBody>
          <a:bodyPr lIns="0" tIns="36000" rIns="72000" bIns="36000">
            <a:noAutofit/>
          </a:bodyPr>
          <a:lstStyle>
            <a:lvl1pPr marL="285750" indent="-285750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chemeClr val="bg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 smtClean="0"/>
              <a:t>Tekst</a:t>
            </a:r>
            <a:r>
              <a:rPr lang="en-US" dirty="0" smtClean="0"/>
              <a:t> / </a:t>
            </a:r>
            <a:r>
              <a:rPr lang="en-US" dirty="0" err="1" smtClean="0"/>
              <a:t>Texte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9063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7"/>
          <a:stretch/>
        </p:blipFill>
        <p:spPr>
          <a:xfrm>
            <a:off x="7399482" y="6034250"/>
            <a:ext cx="1376284" cy="46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t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08119" y="1159967"/>
            <a:ext cx="6120000" cy="547006"/>
          </a:xfrm>
        </p:spPr>
        <p:txBody>
          <a:bodyPr lIns="0" tIns="0" rIns="72000" bIns="36000" anchor="t" anchorCtr="0">
            <a:noAutofit/>
          </a:bodyPr>
          <a:lstStyle>
            <a:lvl1pPr>
              <a:lnSpc>
                <a:spcPts val="2200"/>
              </a:lnSpc>
              <a:defRPr sz="2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TITEL / TITRE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608263" y="1760377"/>
            <a:ext cx="6120000" cy="530056"/>
          </a:xfrm>
        </p:spPr>
        <p:txBody>
          <a:bodyPr lIns="0" tIns="36000" rIns="72000" bIns="3600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 smtClean="0"/>
              <a:t>Subtitel</a:t>
            </a:r>
            <a:r>
              <a:rPr lang="en-US" dirty="0" smtClean="0"/>
              <a:t> / sous-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08119" y="2291882"/>
            <a:ext cx="6119956" cy="3245234"/>
          </a:xfrm>
        </p:spPr>
        <p:txBody>
          <a:bodyPr lIns="0" tIns="36000" rIns="72000" bIns="3600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 smtClean="0"/>
              <a:t>Tekst</a:t>
            </a:r>
            <a:r>
              <a:rPr lang="en-US" dirty="0" smtClean="0"/>
              <a:t> / </a:t>
            </a:r>
            <a:r>
              <a:rPr lang="en-US" dirty="0" err="1" smtClean="0"/>
              <a:t>Texte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9063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7"/>
          <a:stretch/>
        </p:blipFill>
        <p:spPr>
          <a:xfrm>
            <a:off x="7399482" y="6034250"/>
            <a:ext cx="1376284" cy="46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000" b="1" cap="all" spc="1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TITEL / TITRE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7"/>
          <a:stretch/>
        </p:blipFill>
        <p:spPr>
          <a:xfrm>
            <a:off x="7399482" y="6034250"/>
            <a:ext cx="1376284" cy="46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000" b="1" cap="all" spc="1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TITEL / TITRE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7"/>
          <a:stretch/>
        </p:blipFill>
        <p:spPr>
          <a:xfrm>
            <a:off x="7399482" y="6034250"/>
            <a:ext cx="1376284" cy="4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8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22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1" r:id="rId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3200" dirty="0" smtClean="0"/>
              <a:t>PROGRAMME PREVENTION des </a:t>
            </a:r>
            <a:r>
              <a:rPr lang="nl-BE" sz="3200" dirty="0" err="1" smtClean="0"/>
              <a:t>lombalgies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err="1" smtClean="0"/>
              <a:t>Dr</a:t>
            </a:r>
            <a:r>
              <a:rPr lang="nl-BE" dirty="0" smtClean="0"/>
              <a:t> Olivier Poot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BE" dirty="0" smtClean="0"/>
              <a:t>9 </a:t>
            </a:r>
            <a:r>
              <a:rPr lang="nl-BE" dirty="0" err="1" smtClean="0"/>
              <a:t>novembre</a:t>
            </a:r>
            <a:r>
              <a:rPr lang="nl-BE" dirty="0" smtClean="0"/>
              <a:t> 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99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1800" dirty="0" smtClean="0"/>
              <a:t>Concordance </a:t>
            </a:r>
            <a:r>
              <a:rPr lang="nl-BE" sz="1800" dirty="0" err="1" smtClean="0"/>
              <a:t>avec</a:t>
            </a:r>
            <a:r>
              <a:rPr lang="nl-BE" sz="1800" dirty="0" smtClean="0"/>
              <a:t> </a:t>
            </a:r>
            <a:r>
              <a:rPr lang="nl-BE" sz="1800" dirty="0" err="1" smtClean="0"/>
              <a:t>le</a:t>
            </a:r>
            <a:r>
              <a:rPr lang="nl-BE" sz="1800" dirty="0" smtClean="0"/>
              <a:t> </a:t>
            </a:r>
            <a:r>
              <a:rPr lang="nl-BE" sz="1800" dirty="0" err="1" smtClean="0"/>
              <a:t>trajet</a:t>
            </a:r>
            <a:r>
              <a:rPr lang="nl-BE" sz="1800" dirty="0" smtClean="0"/>
              <a:t> de re-</a:t>
            </a:r>
            <a:r>
              <a:rPr lang="nl-BE" sz="1800" dirty="0" err="1" smtClean="0"/>
              <a:t>intégration</a:t>
            </a:r>
            <a:endParaRPr lang="nl-BE" sz="1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sz="2400" dirty="0" err="1" smtClean="0"/>
              <a:t>Réintégration</a:t>
            </a:r>
            <a:r>
              <a:rPr lang="nl-BE" sz="2400" dirty="0" smtClean="0"/>
              <a:t> </a:t>
            </a:r>
            <a:r>
              <a:rPr lang="nl-BE" sz="2400" dirty="0" err="1" smtClean="0"/>
              <a:t>adaptée</a:t>
            </a:r>
            <a:r>
              <a:rPr lang="nl-BE" sz="2400" dirty="0" smtClean="0"/>
              <a:t> à </a:t>
            </a:r>
            <a:r>
              <a:rPr lang="nl-BE" sz="2400" dirty="0" err="1" smtClean="0"/>
              <a:t>son</a:t>
            </a:r>
            <a:r>
              <a:rPr lang="nl-BE" sz="2400" dirty="0" smtClean="0"/>
              <a:t> </a:t>
            </a:r>
            <a:r>
              <a:rPr lang="nl-BE" sz="2400" dirty="0" err="1" smtClean="0"/>
              <a:t>propre</a:t>
            </a:r>
            <a:r>
              <a:rPr lang="nl-BE" sz="2400" dirty="0" smtClean="0"/>
              <a:t> </a:t>
            </a:r>
            <a:r>
              <a:rPr lang="nl-BE" sz="2400" dirty="0" err="1" smtClean="0"/>
              <a:t>contexte</a:t>
            </a:r>
            <a:r>
              <a:rPr lang="nl-BE" sz="2400" dirty="0" smtClean="0"/>
              <a:t> </a:t>
            </a:r>
            <a:r>
              <a:rPr lang="nl-BE" sz="2400" dirty="0" err="1" smtClean="0"/>
              <a:t>professionnel</a:t>
            </a:r>
            <a:r>
              <a:rPr lang="nl-BE" sz="2400" dirty="0" smtClean="0"/>
              <a:t>.</a:t>
            </a:r>
            <a:endParaRPr lang="nl-BE" sz="2400" dirty="0" smtClean="0"/>
          </a:p>
        </p:txBody>
      </p:sp>
    </p:spTree>
    <p:extLst>
      <p:ext uri="{BB962C8B-B14F-4D97-AF65-F5344CB8AC3E}">
        <p14:creationId xmlns:p14="http://schemas.microsoft.com/office/powerpoint/2010/main" val="17540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1800" dirty="0" smtClean="0"/>
              <a:t>Concordance </a:t>
            </a:r>
            <a:r>
              <a:rPr lang="nl-BE" sz="1800" dirty="0" err="1" smtClean="0"/>
              <a:t>avec</a:t>
            </a:r>
            <a:r>
              <a:rPr lang="nl-BE" sz="1800" dirty="0" smtClean="0"/>
              <a:t> </a:t>
            </a:r>
            <a:r>
              <a:rPr lang="nl-BE" sz="1800" dirty="0" err="1" smtClean="0"/>
              <a:t>le</a:t>
            </a:r>
            <a:r>
              <a:rPr lang="nl-BE" sz="1800" dirty="0" smtClean="0"/>
              <a:t> </a:t>
            </a:r>
            <a:r>
              <a:rPr lang="nl-BE" sz="1800" dirty="0" err="1" smtClean="0"/>
              <a:t>trajet</a:t>
            </a:r>
            <a:r>
              <a:rPr lang="nl-BE" sz="1800" dirty="0" smtClean="0"/>
              <a:t> de re-</a:t>
            </a:r>
            <a:r>
              <a:rPr lang="nl-BE" sz="1800" dirty="0" err="1" smtClean="0"/>
              <a:t>intégration</a:t>
            </a:r>
            <a:endParaRPr lang="nl-BE" sz="1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sz="1800" dirty="0" err="1" smtClean="0"/>
              <a:t>Rôle</a:t>
            </a:r>
            <a:r>
              <a:rPr lang="nl-BE" sz="1800" dirty="0" smtClean="0"/>
              <a:t> </a:t>
            </a:r>
            <a:r>
              <a:rPr lang="nl-BE" sz="1800" dirty="0" err="1" smtClean="0"/>
              <a:t>central</a:t>
            </a:r>
            <a:r>
              <a:rPr lang="nl-BE" sz="1800" dirty="0" smtClean="0"/>
              <a:t> du </a:t>
            </a:r>
            <a:r>
              <a:rPr lang="nl-BE" sz="1800" dirty="0" err="1" smtClean="0"/>
              <a:t>conseiller</a:t>
            </a:r>
            <a:r>
              <a:rPr lang="nl-BE" sz="1800" dirty="0" smtClean="0"/>
              <a:t> en prévention-</a:t>
            </a:r>
            <a:r>
              <a:rPr lang="nl-BE" sz="1800" dirty="0" err="1" smtClean="0"/>
              <a:t>médecin</a:t>
            </a:r>
            <a:r>
              <a:rPr lang="nl-BE" sz="1800" dirty="0" smtClean="0"/>
              <a:t> du </a:t>
            </a:r>
            <a:r>
              <a:rPr lang="nl-BE" sz="1800" dirty="0" err="1" smtClean="0"/>
              <a:t>travail</a:t>
            </a:r>
            <a:r>
              <a:rPr lang="nl-BE" sz="1800" dirty="0" smtClean="0"/>
              <a:t> </a:t>
            </a:r>
            <a:r>
              <a:rPr lang="nl-BE" sz="1800" dirty="0" smtClean="0"/>
              <a:t>: </a:t>
            </a:r>
            <a:r>
              <a:rPr lang="nl-BE" sz="1800" dirty="0" smtClean="0"/>
              <a:t>	</a:t>
            </a:r>
          </a:p>
          <a:p>
            <a:pPr marL="0" indent="0">
              <a:buNone/>
            </a:pPr>
            <a:r>
              <a:rPr lang="nl-BE" sz="1800" dirty="0" smtClean="0"/>
              <a:t>	</a:t>
            </a:r>
            <a:r>
              <a:rPr lang="nl-BE" sz="1800" dirty="0" smtClean="0"/>
              <a:t>1. </a:t>
            </a:r>
            <a:r>
              <a:rPr lang="nl-BE" sz="1800" dirty="0" err="1" smtClean="0"/>
              <a:t>connaissance</a:t>
            </a:r>
            <a:r>
              <a:rPr lang="nl-BE" sz="1800" dirty="0" smtClean="0"/>
              <a:t> des </a:t>
            </a:r>
            <a:r>
              <a:rPr lang="nl-BE" sz="1800" dirty="0" err="1" smtClean="0"/>
              <a:t>circonstances</a:t>
            </a:r>
            <a:r>
              <a:rPr lang="nl-BE" sz="1800" dirty="0" smtClean="0"/>
              <a:t> de </a:t>
            </a:r>
            <a:r>
              <a:rPr lang="nl-BE" sz="1800" dirty="0" err="1" smtClean="0"/>
              <a:t>travail</a:t>
            </a:r>
            <a:r>
              <a:rPr lang="nl-BE" sz="1800" dirty="0" smtClean="0"/>
              <a:t> </a:t>
            </a:r>
          </a:p>
          <a:p>
            <a:pPr marL="0" indent="0">
              <a:buNone/>
            </a:pPr>
            <a:r>
              <a:rPr lang="nl-BE" dirty="0" smtClean="0"/>
              <a:t>	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25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1800" dirty="0" smtClean="0"/>
              <a:t>Concordance </a:t>
            </a:r>
            <a:r>
              <a:rPr lang="nl-BE" sz="1800" dirty="0" err="1" smtClean="0"/>
              <a:t>avec</a:t>
            </a:r>
            <a:r>
              <a:rPr lang="nl-BE" sz="1800" dirty="0" smtClean="0"/>
              <a:t> </a:t>
            </a:r>
            <a:r>
              <a:rPr lang="nl-BE" sz="1800" dirty="0" err="1" smtClean="0"/>
              <a:t>le</a:t>
            </a:r>
            <a:r>
              <a:rPr lang="nl-BE" sz="1800" dirty="0" smtClean="0"/>
              <a:t> </a:t>
            </a:r>
            <a:r>
              <a:rPr lang="nl-BE" sz="1800" dirty="0" err="1" smtClean="0"/>
              <a:t>trajet</a:t>
            </a:r>
            <a:r>
              <a:rPr lang="nl-BE" sz="1800" dirty="0" smtClean="0"/>
              <a:t> de re-</a:t>
            </a:r>
            <a:r>
              <a:rPr lang="nl-BE" sz="1800" dirty="0" err="1" smtClean="0"/>
              <a:t>intégration</a:t>
            </a:r>
            <a:endParaRPr lang="nl-BE" sz="1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sz="1800" dirty="0" err="1" smtClean="0"/>
              <a:t>Rôle</a:t>
            </a:r>
            <a:r>
              <a:rPr lang="nl-BE" sz="1800" dirty="0" smtClean="0"/>
              <a:t> </a:t>
            </a:r>
            <a:r>
              <a:rPr lang="nl-BE" sz="1800" dirty="0" err="1" smtClean="0"/>
              <a:t>central</a:t>
            </a:r>
            <a:r>
              <a:rPr lang="nl-BE" sz="1800" dirty="0" smtClean="0"/>
              <a:t> du </a:t>
            </a:r>
            <a:r>
              <a:rPr lang="nl-BE" sz="1800" dirty="0" err="1" smtClean="0"/>
              <a:t>conseiller</a:t>
            </a:r>
            <a:r>
              <a:rPr lang="nl-BE" sz="1800" dirty="0" smtClean="0"/>
              <a:t> en </a:t>
            </a:r>
            <a:r>
              <a:rPr lang="nl-BE" sz="1800" dirty="0" err="1" smtClean="0"/>
              <a:t>prévention-médecin</a:t>
            </a:r>
            <a:r>
              <a:rPr lang="nl-BE" sz="1800" dirty="0" smtClean="0"/>
              <a:t> du </a:t>
            </a:r>
            <a:r>
              <a:rPr lang="nl-BE" sz="1800" dirty="0" err="1" smtClean="0"/>
              <a:t>travail</a:t>
            </a:r>
            <a:r>
              <a:rPr lang="nl-BE" sz="1800" dirty="0" smtClean="0"/>
              <a:t> : 	</a:t>
            </a:r>
          </a:p>
          <a:p>
            <a:pPr marL="0" indent="0">
              <a:buNone/>
            </a:pPr>
            <a:r>
              <a:rPr lang="nl-BE" sz="1800" dirty="0" smtClean="0"/>
              <a:t>	</a:t>
            </a:r>
            <a:r>
              <a:rPr lang="nl-BE" sz="1800" dirty="0" smtClean="0"/>
              <a:t>2. </a:t>
            </a:r>
            <a:r>
              <a:rPr lang="nl-BE" sz="1800" dirty="0" smtClean="0"/>
              <a:t>acteur </a:t>
            </a:r>
            <a:r>
              <a:rPr lang="nl-BE" sz="1800" dirty="0" err="1" smtClean="0"/>
              <a:t>central</a:t>
            </a:r>
            <a:r>
              <a:rPr lang="nl-BE" sz="1800" dirty="0" smtClean="0"/>
              <a:t>  dans </a:t>
            </a:r>
            <a:r>
              <a:rPr lang="nl-BE" sz="1800" dirty="0" err="1" smtClean="0"/>
              <a:t>le</a:t>
            </a:r>
            <a:r>
              <a:rPr lang="nl-BE" sz="1800" dirty="0" smtClean="0"/>
              <a:t> </a:t>
            </a:r>
            <a:r>
              <a:rPr lang="nl-BE" sz="1800" dirty="0" err="1" smtClean="0"/>
              <a:t>réseau</a:t>
            </a:r>
            <a:r>
              <a:rPr lang="nl-BE" sz="1800" dirty="0" smtClean="0"/>
              <a:t> </a:t>
            </a:r>
            <a:r>
              <a:rPr lang="nl-BE" sz="1800" dirty="0" err="1" smtClean="0"/>
              <a:t>social</a:t>
            </a:r>
            <a:r>
              <a:rPr lang="nl-BE" sz="1800" dirty="0" smtClean="0"/>
              <a:t> au sein de 			</a:t>
            </a:r>
            <a:r>
              <a:rPr lang="nl-BE" sz="1800" dirty="0" err="1" smtClean="0"/>
              <a:t>l’entreprise</a:t>
            </a:r>
            <a:r>
              <a:rPr lang="nl-BE" sz="1800" dirty="0" smtClean="0"/>
              <a:t> 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40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1800" dirty="0" smtClean="0"/>
              <a:t>Concordance </a:t>
            </a:r>
            <a:r>
              <a:rPr lang="nl-BE" sz="1800" dirty="0" err="1" smtClean="0"/>
              <a:t>avec</a:t>
            </a:r>
            <a:r>
              <a:rPr lang="nl-BE" sz="1800" dirty="0" smtClean="0"/>
              <a:t> </a:t>
            </a:r>
            <a:r>
              <a:rPr lang="nl-BE" sz="1800" dirty="0" err="1" smtClean="0"/>
              <a:t>le</a:t>
            </a:r>
            <a:r>
              <a:rPr lang="nl-BE" sz="1800" dirty="0" smtClean="0"/>
              <a:t> </a:t>
            </a:r>
            <a:r>
              <a:rPr lang="nl-BE" sz="1800" dirty="0" err="1" smtClean="0"/>
              <a:t>trajet</a:t>
            </a:r>
            <a:r>
              <a:rPr lang="nl-BE" sz="1800" dirty="0" smtClean="0"/>
              <a:t> de re-</a:t>
            </a:r>
            <a:r>
              <a:rPr lang="nl-BE" sz="1800" dirty="0" err="1" smtClean="0"/>
              <a:t>intégration</a:t>
            </a:r>
            <a:endParaRPr lang="nl-BE" sz="1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sz="1800" dirty="0" err="1" smtClean="0"/>
              <a:t>Rôle</a:t>
            </a:r>
            <a:r>
              <a:rPr lang="nl-BE" sz="1800" dirty="0" smtClean="0"/>
              <a:t> </a:t>
            </a:r>
            <a:r>
              <a:rPr lang="nl-BE" sz="1800" dirty="0" err="1" smtClean="0"/>
              <a:t>central</a:t>
            </a:r>
            <a:r>
              <a:rPr lang="nl-BE" sz="1800" dirty="0" smtClean="0"/>
              <a:t> du </a:t>
            </a:r>
            <a:r>
              <a:rPr lang="nl-BE" sz="1800" dirty="0" err="1" smtClean="0"/>
              <a:t>conseiller</a:t>
            </a:r>
            <a:r>
              <a:rPr lang="nl-BE" sz="1800" dirty="0" smtClean="0"/>
              <a:t> en </a:t>
            </a:r>
            <a:r>
              <a:rPr lang="nl-BE" sz="1800" dirty="0" err="1" smtClean="0"/>
              <a:t>prévention-médecin</a:t>
            </a:r>
            <a:r>
              <a:rPr lang="nl-BE" sz="1800" dirty="0" smtClean="0"/>
              <a:t> du </a:t>
            </a:r>
            <a:r>
              <a:rPr lang="nl-BE" sz="1800" dirty="0" err="1" smtClean="0"/>
              <a:t>travail</a:t>
            </a:r>
            <a:r>
              <a:rPr lang="nl-BE" sz="1800" dirty="0" smtClean="0"/>
              <a:t> : 	</a:t>
            </a:r>
          </a:p>
          <a:p>
            <a:pPr marL="0" indent="0">
              <a:buNone/>
            </a:pPr>
            <a:r>
              <a:rPr lang="nl-BE" sz="1800" dirty="0" smtClean="0"/>
              <a:t>	</a:t>
            </a:r>
            <a:r>
              <a:rPr lang="nl-BE" sz="1800" dirty="0" smtClean="0"/>
              <a:t>3.</a:t>
            </a:r>
            <a:r>
              <a:rPr lang="nl-BE" sz="1800" dirty="0" smtClean="0"/>
              <a:t> fait </a:t>
            </a:r>
            <a:r>
              <a:rPr lang="nl-BE" sz="1800" dirty="0" err="1" smtClean="0"/>
              <a:t>partie</a:t>
            </a:r>
            <a:r>
              <a:rPr lang="nl-BE" sz="1800" dirty="0" smtClean="0"/>
              <a:t> </a:t>
            </a:r>
            <a:r>
              <a:rPr lang="nl-BE" sz="1800" dirty="0" err="1" smtClean="0"/>
              <a:t>d’une</a:t>
            </a:r>
            <a:r>
              <a:rPr lang="nl-BE" sz="1800" dirty="0" smtClean="0"/>
              <a:t> </a:t>
            </a:r>
            <a:r>
              <a:rPr lang="nl-BE" sz="1800" dirty="0" err="1" smtClean="0"/>
              <a:t>épuipe</a:t>
            </a:r>
            <a:r>
              <a:rPr lang="nl-BE" sz="1800" dirty="0" smtClean="0"/>
              <a:t> </a:t>
            </a:r>
            <a:r>
              <a:rPr lang="nl-BE" sz="1800" dirty="0" err="1" smtClean="0"/>
              <a:t>pluridisciplinaire</a:t>
            </a:r>
            <a:r>
              <a:rPr lang="nl-BE" sz="1800" dirty="0" smtClean="0"/>
              <a:t> </a:t>
            </a:r>
            <a:r>
              <a:rPr lang="nl-BE" sz="1800" dirty="0" smtClean="0"/>
              <a:t>(SEPP</a:t>
            </a:r>
            <a:r>
              <a:rPr lang="nl-BE" sz="1800" dirty="0" smtClean="0"/>
              <a:t>) </a:t>
            </a:r>
            <a:r>
              <a:rPr lang="nl-BE" sz="1800" dirty="0" smtClean="0"/>
              <a:t>	en </a:t>
            </a:r>
            <a:r>
              <a:rPr lang="nl-BE" sz="1800" dirty="0" err="1" smtClean="0"/>
              <a:t>réseau</a:t>
            </a:r>
            <a:r>
              <a:rPr lang="nl-BE" sz="1800" dirty="0" smtClean="0"/>
              <a:t> </a:t>
            </a:r>
            <a:r>
              <a:rPr lang="nl-BE" sz="1800" dirty="0" err="1" smtClean="0"/>
              <a:t>avec</a:t>
            </a:r>
            <a:r>
              <a:rPr lang="nl-BE" sz="1800" dirty="0" smtClean="0"/>
              <a:t> </a:t>
            </a:r>
            <a:r>
              <a:rPr lang="nl-BE" sz="1800" dirty="0" smtClean="0"/>
              <a:t>“</a:t>
            </a:r>
            <a:r>
              <a:rPr lang="nl-BE" sz="1800" dirty="0" smtClean="0"/>
              <a:t>la </a:t>
            </a:r>
            <a:r>
              <a:rPr lang="nl-BE" sz="1800" dirty="0" err="1"/>
              <a:t>g</a:t>
            </a:r>
            <a:r>
              <a:rPr lang="nl-BE" sz="1800" dirty="0" err="1" smtClean="0"/>
              <a:t>estion</a:t>
            </a:r>
            <a:r>
              <a:rPr lang="nl-BE" sz="1800" dirty="0" smtClean="0"/>
              <a:t> </a:t>
            </a:r>
            <a:r>
              <a:rPr lang="nl-BE" sz="1800" dirty="0" smtClean="0"/>
              <a:t>des </a:t>
            </a:r>
            <a:r>
              <a:rPr lang="nl-BE" sz="1800" dirty="0" err="1" smtClean="0"/>
              <a:t>risques</a:t>
            </a:r>
            <a:r>
              <a:rPr lang="nl-BE" sz="1800" dirty="0" smtClean="0"/>
              <a:t>”(ergonomes, </a:t>
            </a:r>
            <a:r>
              <a:rPr lang="nl-BE" sz="1800" dirty="0" smtClean="0"/>
              <a:t>	</a:t>
            </a:r>
            <a:r>
              <a:rPr lang="nl-BE" sz="1800" dirty="0" err="1" smtClean="0"/>
              <a:t>conseillers</a:t>
            </a:r>
            <a:r>
              <a:rPr lang="nl-BE" sz="1800" dirty="0" smtClean="0"/>
              <a:t> </a:t>
            </a:r>
            <a:r>
              <a:rPr lang="nl-BE" sz="1800" dirty="0" smtClean="0"/>
              <a:t>en </a:t>
            </a:r>
            <a:r>
              <a:rPr lang="nl-BE" sz="1800" dirty="0" smtClean="0"/>
              <a:t>prévention 	</a:t>
            </a:r>
            <a:r>
              <a:rPr lang="nl-BE" sz="1800" dirty="0" err="1" smtClean="0"/>
              <a:t>psycho-sociaux</a:t>
            </a:r>
            <a:r>
              <a:rPr lang="nl-BE" sz="1800" dirty="0" smtClean="0"/>
              <a:t>).</a:t>
            </a: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2435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1800" dirty="0" smtClean="0"/>
              <a:t>CoMplementarite </a:t>
            </a:r>
            <a:r>
              <a:rPr lang="nl-BE" sz="1800" dirty="0" err="1" smtClean="0"/>
              <a:t>avec</a:t>
            </a:r>
            <a:r>
              <a:rPr lang="nl-BE" sz="1800" dirty="0" smtClean="0"/>
              <a:t> </a:t>
            </a:r>
            <a:r>
              <a:rPr lang="nl-BE" sz="1800" dirty="0" err="1" smtClean="0"/>
              <a:t>le</a:t>
            </a:r>
            <a:r>
              <a:rPr lang="nl-BE" sz="1800" dirty="0" smtClean="0"/>
              <a:t> </a:t>
            </a:r>
            <a:r>
              <a:rPr lang="nl-BE" sz="1800" dirty="0" err="1" smtClean="0"/>
              <a:t>trajet</a:t>
            </a:r>
            <a:r>
              <a:rPr lang="nl-BE" sz="1800" dirty="0" smtClean="0"/>
              <a:t> de re-</a:t>
            </a:r>
            <a:r>
              <a:rPr lang="nl-BE" sz="1800" dirty="0" err="1" smtClean="0"/>
              <a:t>intégration</a:t>
            </a:r>
            <a:endParaRPr lang="nl-BE" sz="1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 err="1" smtClean="0"/>
              <a:t>Programme</a:t>
            </a:r>
            <a:r>
              <a:rPr lang="nl-BE" sz="1800" dirty="0" smtClean="0"/>
              <a:t> </a:t>
            </a:r>
            <a:r>
              <a:rPr lang="nl-BE" sz="1800" dirty="0" smtClean="0"/>
              <a:t>à </a:t>
            </a:r>
            <a:r>
              <a:rPr lang="nl-BE" sz="1800" dirty="0" err="1" smtClean="0"/>
              <a:t>destinée</a:t>
            </a:r>
            <a:r>
              <a:rPr lang="nl-BE" sz="1800" dirty="0" smtClean="0"/>
              <a:t> </a:t>
            </a:r>
            <a:r>
              <a:rPr lang="nl-BE" sz="1800" dirty="0" err="1" smtClean="0"/>
              <a:t>préventive</a:t>
            </a:r>
            <a:r>
              <a:rPr lang="nl-BE" sz="1800" dirty="0" smtClean="0"/>
              <a:t> : </a:t>
            </a:r>
            <a:r>
              <a:rPr lang="nl-BE" sz="1800" dirty="0" err="1" smtClean="0"/>
              <a:t>éviter</a:t>
            </a:r>
            <a:r>
              <a:rPr lang="nl-BE" sz="1800" dirty="0" smtClean="0"/>
              <a:t> que </a:t>
            </a:r>
            <a:r>
              <a:rPr lang="nl-BE" sz="1800" dirty="0" err="1" smtClean="0"/>
              <a:t>cette</a:t>
            </a:r>
            <a:r>
              <a:rPr lang="nl-BE" sz="1800" dirty="0" smtClean="0"/>
              <a:t> </a:t>
            </a:r>
            <a:r>
              <a:rPr lang="nl-BE" sz="1800" dirty="0" err="1" smtClean="0"/>
              <a:t>maladie</a:t>
            </a:r>
            <a:r>
              <a:rPr lang="nl-BE" sz="1800" dirty="0" smtClean="0"/>
              <a:t> en </a:t>
            </a:r>
            <a:r>
              <a:rPr lang="nl-BE" sz="1800" dirty="0" err="1" smtClean="0"/>
              <a:t>relation</a:t>
            </a:r>
            <a:r>
              <a:rPr lang="nl-BE" sz="1800" dirty="0" smtClean="0"/>
              <a:t> au </a:t>
            </a:r>
            <a:r>
              <a:rPr lang="nl-BE" sz="1800" dirty="0" err="1" smtClean="0"/>
              <a:t>travail</a:t>
            </a:r>
            <a:r>
              <a:rPr lang="nl-BE" sz="1800" dirty="0" smtClean="0"/>
              <a:t> ne </a:t>
            </a:r>
            <a:r>
              <a:rPr lang="nl-BE" sz="1800" dirty="0" err="1" smtClean="0"/>
              <a:t>dégénère</a:t>
            </a:r>
            <a:r>
              <a:rPr lang="nl-BE" sz="1800" dirty="0" smtClean="0"/>
              <a:t> en </a:t>
            </a:r>
            <a:r>
              <a:rPr lang="nl-BE" sz="1800" dirty="0" err="1" smtClean="0"/>
              <a:t>maladie</a:t>
            </a:r>
            <a:r>
              <a:rPr lang="nl-BE" sz="1800" dirty="0" smtClean="0"/>
              <a:t> </a:t>
            </a:r>
            <a:r>
              <a:rPr lang="nl-BE" sz="1800" dirty="0" err="1" smtClean="0"/>
              <a:t>professionnelle</a:t>
            </a:r>
            <a:r>
              <a:rPr lang="nl-BE" sz="1800" dirty="0" smtClean="0"/>
              <a:t> </a:t>
            </a:r>
            <a:r>
              <a:rPr lang="nl-BE" sz="1800" dirty="0" smtClean="0"/>
              <a:t>(“</a:t>
            </a:r>
            <a:r>
              <a:rPr lang="nl-BE" sz="1800" dirty="0" err="1" smtClean="0"/>
              <a:t>syndrome</a:t>
            </a:r>
            <a:r>
              <a:rPr lang="nl-BE" sz="1800" dirty="0" smtClean="0"/>
              <a:t> mono- </a:t>
            </a:r>
            <a:r>
              <a:rPr lang="nl-BE" sz="1800" dirty="0" err="1" smtClean="0"/>
              <a:t>ou</a:t>
            </a:r>
            <a:r>
              <a:rPr lang="nl-BE" sz="1800" dirty="0" smtClean="0"/>
              <a:t> </a:t>
            </a:r>
            <a:r>
              <a:rPr lang="nl-BE" sz="1800" dirty="0" err="1" smtClean="0"/>
              <a:t>polyradiculaire</a:t>
            </a:r>
            <a:r>
              <a:rPr lang="nl-BE" sz="1800" dirty="0" smtClean="0"/>
              <a:t>”)</a:t>
            </a:r>
            <a:endParaRPr lang="nl-BE" sz="1800" dirty="0" smtClean="0"/>
          </a:p>
        </p:txBody>
      </p:sp>
    </p:spTree>
    <p:extLst>
      <p:ext uri="{BB962C8B-B14F-4D97-AF65-F5344CB8AC3E}">
        <p14:creationId xmlns:p14="http://schemas.microsoft.com/office/powerpoint/2010/main" val="41926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1800" dirty="0" smtClean="0"/>
              <a:t>CoMplementarite </a:t>
            </a:r>
            <a:r>
              <a:rPr lang="nl-BE" sz="1800" dirty="0" err="1" smtClean="0"/>
              <a:t>avec</a:t>
            </a:r>
            <a:r>
              <a:rPr lang="nl-BE" sz="1800" dirty="0" smtClean="0"/>
              <a:t> </a:t>
            </a:r>
            <a:r>
              <a:rPr lang="nl-BE" sz="1800" dirty="0" err="1" smtClean="0"/>
              <a:t>le</a:t>
            </a:r>
            <a:r>
              <a:rPr lang="nl-BE" sz="1800" dirty="0" smtClean="0"/>
              <a:t> </a:t>
            </a:r>
            <a:r>
              <a:rPr lang="nl-BE" sz="1800" dirty="0" err="1" smtClean="0"/>
              <a:t>trajet</a:t>
            </a:r>
            <a:r>
              <a:rPr lang="nl-BE" sz="1800" dirty="0" smtClean="0"/>
              <a:t> de re-</a:t>
            </a:r>
            <a:r>
              <a:rPr lang="nl-BE" sz="1800" dirty="0" err="1" smtClean="0"/>
              <a:t>intégration</a:t>
            </a:r>
            <a:endParaRPr lang="nl-BE" sz="1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 err="1" smtClean="0"/>
              <a:t>Population</a:t>
            </a:r>
            <a:r>
              <a:rPr lang="nl-BE" sz="1800" dirty="0" smtClean="0"/>
              <a:t> </a:t>
            </a:r>
            <a:r>
              <a:rPr lang="nl-BE" sz="1800" dirty="0" err="1" smtClean="0"/>
              <a:t>ciblée</a:t>
            </a:r>
            <a:r>
              <a:rPr lang="nl-BE" sz="1800" dirty="0" smtClean="0"/>
              <a:t> : ne </a:t>
            </a:r>
            <a:r>
              <a:rPr lang="nl-BE" sz="1800" dirty="0" err="1" smtClean="0"/>
              <a:t>sont</a:t>
            </a:r>
            <a:r>
              <a:rPr lang="nl-BE" sz="1800" dirty="0" smtClean="0"/>
              <a:t> </a:t>
            </a:r>
            <a:r>
              <a:rPr lang="nl-BE" sz="1800" dirty="0" err="1" smtClean="0"/>
              <a:t>concernées</a:t>
            </a:r>
            <a:r>
              <a:rPr lang="nl-BE" sz="1800" dirty="0" smtClean="0"/>
              <a:t> que les </a:t>
            </a:r>
            <a:r>
              <a:rPr lang="nl-BE" sz="1800" dirty="0" err="1" smtClean="0"/>
              <a:t>personnes</a:t>
            </a:r>
            <a:r>
              <a:rPr lang="nl-BE" sz="1800" dirty="0" smtClean="0"/>
              <a:t> </a:t>
            </a:r>
            <a:r>
              <a:rPr lang="nl-BE" sz="1800" dirty="0" err="1" smtClean="0"/>
              <a:t>exposées</a:t>
            </a:r>
            <a:r>
              <a:rPr lang="nl-BE" sz="1800" dirty="0" smtClean="0"/>
              <a:t> à du </a:t>
            </a:r>
            <a:r>
              <a:rPr lang="nl-BE" sz="1800" dirty="0" err="1" smtClean="0"/>
              <a:t>travail</a:t>
            </a:r>
            <a:r>
              <a:rPr lang="nl-BE" sz="1800" dirty="0" smtClean="0"/>
              <a:t> </a:t>
            </a:r>
            <a:r>
              <a:rPr lang="nl-BE" sz="1800" dirty="0" err="1" smtClean="0"/>
              <a:t>avec</a:t>
            </a:r>
            <a:r>
              <a:rPr lang="nl-BE" sz="1800" dirty="0" smtClean="0"/>
              <a:t> </a:t>
            </a:r>
            <a:r>
              <a:rPr lang="nl-BE" sz="1800" dirty="0" err="1" smtClean="0"/>
              <a:t>surcharge</a:t>
            </a:r>
            <a:r>
              <a:rPr lang="nl-BE" sz="1800" dirty="0" smtClean="0"/>
              <a:t> </a:t>
            </a:r>
            <a:r>
              <a:rPr lang="nl-BE" sz="1800" dirty="0" err="1" smtClean="0"/>
              <a:t>lombaire</a:t>
            </a:r>
            <a:r>
              <a:rPr lang="nl-BE" sz="1800" dirty="0" smtClean="0"/>
              <a:t> (</a:t>
            </a:r>
            <a:r>
              <a:rPr lang="nl-BE" sz="1800" dirty="0" err="1" smtClean="0"/>
              <a:t>risque</a:t>
            </a:r>
            <a:r>
              <a:rPr lang="nl-BE" sz="1800" dirty="0" smtClean="0"/>
              <a:t> </a:t>
            </a:r>
            <a:r>
              <a:rPr lang="nl-BE" sz="1800" dirty="0" err="1" smtClean="0"/>
              <a:t>manutention</a:t>
            </a:r>
            <a:r>
              <a:rPr lang="nl-BE" sz="1800" dirty="0" smtClean="0"/>
              <a:t> de charges </a:t>
            </a:r>
            <a:r>
              <a:rPr lang="nl-BE" sz="1800" dirty="0" err="1" smtClean="0"/>
              <a:t>lourdes</a:t>
            </a:r>
            <a:r>
              <a:rPr lang="nl-BE" sz="1800" dirty="0" smtClean="0"/>
              <a:t>, </a:t>
            </a:r>
            <a:r>
              <a:rPr lang="nl-BE" sz="1800" dirty="0" err="1" smtClean="0"/>
              <a:t>vibrations</a:t>
            </a:r>
            <a:r>
              <a:rPr lang="nl-BE" sz="1800" dirty="0" smtClean="0"/>
              <a:t> transmises par </a:t>
            </a:r>
            <a:r>
              <a:rPr lang="nl-BE" sz="1800" dirty="0" err="1" smtClean="0"/>
              <a:t>le</a:t>
            </a:r>
            <a:r>
              <a:rPr lang="nl-BE" sz="1800" dirty="0" smtClean="0"/>
              <a:t> </a:t>
            </a:r>
            <a:r>
              <a:rPr lang="nl-BE" sz="1800" dirty="0" err="1" smtClean="0"/>
              <a:t>siège</a:t>
            </a:r>
            <a:r>
              <a:rPr lang="nl-BE" sz="1800" dirty="0" smtClean="0"/>
              <a:t> ET </a:t>
            </a:r>
            <a:r>
              <a:rPr lang="nl-BE" sz="1800" dirty="0" err="1" smtClean="0"/>
              <a:t>contraintes</a:t>
            </a:r>
            <a:r>
              <a:rPr lang="nl-BE" sz="1800" dirty="0" smtClean="0"/>
              <a:t> </a:t>
            </a:r>
            <a:r>
              <a:rPr lang="nl-BE" sz="1800" dirty="0" err="1" smtClean="0"/>
              <a:t>ergonomiques</a:t>
            </a:r>
            <a:r>
              <a:rPr lang="nl-BE" sz="1800" dirty="0" smtClean="0"/>
              <a:t>).</a:t>
            </a:r>
            <a:endParaRPr lang="nl-BE" sz="1800" dirty="0" smtClean="0"/>
          </a:p>
        </p:txBody>
      </p:sp>
    </p:spTree>
    <p:extLst>
      <p:ext uri="{BB962C8B-B14F-4D97-AF65-F5344CB8AC3E}">
        <p14:creationId xmlns:p14="http://schemas.microsoft.com/office/powerpoint/2010/main" val="1210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1800" dirty="0" smtClean="0"/>
              <a:t>CoMplementarite </a:t>
            </a:r>
            <a:r>
              <a:rPr lang="nl-BE" sz="1800" dirty="0" err="1" smtClean="0"/>
              <a:t>avec</a:t>
            </a:r>
            <a:r>
              <a:rPr lang="nl-BE" sz="1800" dirty="0" smtClean="0"/>
              <a:t> </a:t>
            </a:r>
            <a:r>
              <a:rPr lang="nl-BE" sz="1800" dirty="0" err="1" smtClean="0"/>
              <a:t>le</a:t>
            </a:r>
            <a:r>
              <a:rPr lang="nl-BE" sz="1800" dirty="0" smtClean="0"/>
              <a:t> </a:t>
            </a:r>
            <a:r>
              <a:rPr lang="nl-BE" sz="1800" dirty="0" err="1" smtClean="0"/>
              <a:t>trajet</a:t>
            </a:r>
            <a:r>
              <a:rPr lang="nl-BE" sz="1800" dirty="0" smtClean="0"/>
              <a:t> de re-</a:t>
            </a:r>
            <a:r>
              <a:rPr lang="nl-BE" sz="1800" dirty="0" err="1" smtClean="0"/>
              <a:t>intégration</a:t>
            </a:r>
            <a:endParaRPr lang="nl-BE" sz="1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 err="1" smtClean="0"/>
              <a:t>Outils</a:t>
            </a:r>
            <a:r>
              <a:rPr lang="nl-BE" sz="1800" dirty="0" smtClean="0"/>
              <a:t> </a:t>
            </a:r>
            <a:r>
              <a:rPr lang="nl-BE" sz="1800" dirty="0" smtClean="0"/>
              <a:t>de prévention secondaire : </a:t>
            </a:r>
            <a:r>
              <a:rPr lang="nl-BE" sz="1800" dirty="0" err="1" smtClean="0"/>
              <a:t>programme</a:t>
            </a:r>
            <a:r>
              <a:rPr lang="nl-BE" sz="1800" dirty="0" smtClean="0"/>
              <a:t> de </a:t>
            </a:r>
            <a:r>
              <a:rPr lang="nl-BE" sz="1800" dirty="0" err="1" smtClean="0"/>
              <a:t>réadaptation</a:t>
            </a:r>
            <a:r>
              <a:rPr lang="nl-BE" sz="1800" dirty="0" smtClean="0"/>
              <a:t> dans </a:t>
            </a:r>
            <a:r>
              <a:rPr lang="nl-BE" sz="1800" dirty="0" err="1" smtClean="0"/>
              <a:t>un</a:t>
            </a:r>
            <a:r>
              <a:rPr lang="nl-BE" sz="1800" dirty="0" smtClean="0"/>
              <a:t> </a:t>
            </a:r>
            <a:r>
              <a:rPr lang="nl-BE" sz="1800" dirty="0" err="1" smtClean="0"/>
              <a:t>centre</a:t>
            </a:r>
            <a:r>
              <a:rPr lang="nl-BE" sz="1800" dirty="0" smtClean="0"/>
              <a:t> </a:t>
            </a:r>
            <a:r>
              <a:rPr lang="nl-BE" sz="1800" dirty="0" err="1" smtClean="0"/>
              <a:t>pluridisciplinaire</a:t>
            </a:r>
            <a:r>
              <a:rPr lang="nl-BE" sz="1800" dirty="0" smtClean="0"/>
              <a:t>; </a:t>
            </a:r>
            <a:r>
              <a:rPr lang="nl-BE" sz="1800" dirty="0" err="1" smtClean="0"/>
              <a:t>évaluation</a:t>
            </a:r>
            <a:r>
              <a:rPr lang="nl-BE" sz="1800" dirty="0" smtClean="0"/>
              <a:t> des </a:t>
            </a:r>
            <a:r>
              <a:rPr lang="nl-BE" sz="1800" dirty="0" err="1" smtClean="0"/>
              <a:t>circonstances</a:t>
            </a:r>
            <a:r>
              <a:rPr lang="nl-BE" sz="1800" dirty="0" smtClean="0"/>
              <a:t> de </a:t>
            </a:r>
            <a:r>
              <a:rPr lang="nl-BE" sz="1800" dirty="0" err="1" smtClean="0"/>
              <a:t>travail</a:t>
            </a:r>
            <a:r>
              <a:rPr lang="nl-BE" sz="1800" dirty="0" smtClean="0"/>
              <a:t> (</a:t>
            </a:r>
            <a:r>
              <a:rPr lang="nl-BE" sz="1800" dirty="0" err="1" smtClean="0"/>
              <a:t>intervention</a:t>
            </a:r>
            <a:r>
              <a:rPr lang="nl-BE" sz="1800" dirty="0" smtClean="0"/>
              <a:t> </a:t>
            </a:r>
            <a:r>
              <a:rPr lang="nl-BE" sz="1800" dirty="0" err="1" smtClean="0"/>
              <a:t>ergonomique</a:t>
            </a:r>
            <a:r>
              <a:rPr lang="nl-BE" sz="1800" dirty="0" smtClean="0"/>
              <a:t>).</a:t>
            </a: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23935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1800" dirty="0"/>
              <a:t>CoMplementarite </a:t>
            </a:r>
            <a:r>
              <a:rPr lang="nl-BE" sz="1800" dirty="0" err="1"/>
              <a:t>avec</a:t>
            </a:r>
            <a:r>
              <a:rPr lang="nl-BE" sz="1800" dirty="0"/>
              <a:t> </a:t>
            </a:r>
            <a:r>
              <a:rPr lang="nl-BE" sz="1800" dirty="0" err="1"/>
              <a:t>le</a:t>
            </a:r>
            <a:r>
              <a:rPr lang="nl-BE" sz="1800" dirty="0"/>
              <a:t> </a:t>
            </a:r>
            <a:r>
              <a:rPr lang="nl-BE" sz="1800" dirty="0" err="1"/>
              <a:t>trajet</a:t>
            </a:r>
            <a:r>
              <a:rPr lang="nl-BE" sz="1800" dirty="0"/>
              <a:t> de re-</a:t>
            </a:r>
            <a:r>
              <a:rPr lang="nl-BE" sz="1800" dirty="0" err="1"/>
              <a:t>intégration</a:t>
            </a:r>
            <a:endParaRPr lang="nl-BE" sz="1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 err="1" smtClean="0"/>
              <a:t>Programme</a:t>
            </a:r>
            <a:r>
              <a:rPr lang="nl-BE" sz="1800" dirty="0" smtClean="0"/>
              <a:t> </a:t>
            </a:r>
            <a:r>
              <a:rPr lang="nl-BE" sz="1800" dirty="0" smtClean="0"/>
              <a:t>à </a:t>
            </a:r>
            <a:r>
              <a:rPr lang="nl-BE" sz="1800" dirty="0" err="1" smtClean="0"/>
              <a:t>destinée</a:t>
            </a:r>
            <a:r>
              <a:rPr lang="nl-BE" sz="1800" dirty="0" smtClean="0"/>
              <a:t> </a:t>
            </a:r>
            <a:r>
              <a:rPr lang="nl-BE" sz="1800" dirty="0" err="1" smtClean="0"/>
              <a:t>réintégrative</a:t>
            </a:r>
            <a:r>
              <a:rPr lang="nl-BE" sz="1800" dirty="0" smtClean="0"/>
              <a:t> : </a:t>
            </a:r>
            <a:r>
              <a:rPr lang="nl-BE" sz="1800" dirty="0" err="1" smtClean="0"/>
              <a:t>critères</a:t>
            </a:r>
            <a:r>
              <a:rPr lang="nl-BE" sz="1800" dirty="0" smtClean="0"/>
              <a:t> </a:t>
            </a:r>
            <a:r>
              <a:rPr lang="nl-BE" sz="1800" dirty="0" err="1" smtClean="0"/>
              <a:t>d’inclusion</a:t>
            </a:r>
            <a:r>
              <a:rPr lang="nl-BE" sz="1800" dirty="0" smtClean="0"/>
              <a:t> des </a:t>
            </a:r>
            <a:r>
              <a:rPr lang="nl-BE" sz="1800" dirty="0" err="1" smtClean="0"/>
              <a:t>requérants</a:t>
            </a:r>
            <a:r>
              <a:rPr lang="nl-BE" sz="1800" dirty="0" smtClean="0"/>
              <a:t> en </a:t>
            </a:r>
            <a:r>
              <a:rPr lang="nl-BE" sz="1800" dirty="0" err="1" smtClean="0"/>
              <a:t>poste</a:t>
            </a:r>
            <a:r>
              <a:rPr lang="nl-BE" sz="1800" dirty="0" smtClean="0"/>
              <a:t> de </a:t>
            </a:r>
            <a:r>
              <a:rPr lang="nl-BE" sz="1800" dirty="0" err="1" smtClean="0"/>
              <a:t>travail</a:t>
            </a:r>
            <a:r>
              <a:rPr lang="nl-BE" sz="1800" dirty="0" smtClean="0"/>
              <a:t> </a:t>
            </a:r>
            <a:r>
              <a:rPr lang="nl-BE" sz="1800" dirty="0" err="1" smtClean="0"/>
              <a:t>adapté</a:t>
            </a:r>
            <a:r>
              <a:rPr lang="nl-BE" sz="1800" dirty="0" smtClean="0"/>
              <a:t>.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22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dris met vaste beelden">
  <a:themeElements>
    <a:clrScheme name="Fedris">
      <a:dk1>
        <a:srgbClr val="000000"/>
      </a:dk1>
      <a:lt1>
        <a:srgbClr val="FFFFFF"/>
      </a:lt1>
      <a:dk2>
        <a:srgbClr val="414996"/>
      </a:dk2>
      <a:lt2>
        <a:srgbClr val="5E5E5E"/>
      </a:lt2>
      <a:accent1>
        <a:srgbClr val="DA7100"/>
      </a:accent1>
      <a:accent2>
        <a:srgbClr val="81C9DE"/>
      </a:accent2>
      <a:accent3>
        <a:srgbClr val="919191"/>
      </a:accent3>
      <a:accent4>
        <a:srgbClr val="797979"/>
      </a:accent4>
      <a:accent5>
        <a:srgbClr val="A9A9A9"/>
      </a:accent5>
      <a:accent6>
        <a:srgbClr val="C0C0C0"/>
      </a:accent6>
      <a:hlink>
        <a:srgbClr val="0563C1"/>
      </a:hlink>
      <a:folHlink>
        <a:srgbClr val="954F7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dris" id="{B0CA5E36-72C7-7840-BF9F-65F79BE3F855}" vid="{01D5BFD4-596F-3F47-9E62-4607D921E8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186</Words>
  <Application>Microsoft Office PowerPoint</Application>
  <PresentationFormat>Affichage à l'écran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Mangal</vt:lpstr>
      <vt:lpstr>Trebuchet MS</vt:lpstr>
      <vt:lpstr>Fedris met vaste beelden</vt:lpstr>
      <vt:lpstr>PROGRAMME PREVENTION des lombalgies </vt:lpstr>
      <vt:lpstr>Concordance avec le trajet de re-intégration</vt:lpstr>
      <vt:lpstr>Concordance avec le trajet de re-intégration</vt:lpstr>
      <vt:lpstr>Concordance avec le trajet de re-intégration</vt:lpstr>
      <vt:lpstr>Concordance avec le trajet de re-intégration</vt:lpstr>
      <vt:lpstr>CoMplementarite avec le trajet de re-intégration</vt:lpstr>
      <vt:lpstr>CoMplementarite avec le trajet de re-intégration</vt:lpstr>
      <vt:lpstr>CoMplementarite avec le trajet de re-intégration</vt:lpstr>
      <vt:lpstr>CoMplementarite avec le trajet de re-intégration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Griet Van de Steene</dc:creator>
  <cp:lastModifiedBy>POOTOL</cp:lastModifiedBy>
  <cp:revision>70</cp:revision>
  <cp:lastPrinted>2017-10-23T17:12:45Z</cp:lastPrinted>
  <dcterms:created xsi:type="dcterms:W3CDTF">2016-12-28T11:43:40Z</dcterms:created>
  <dcterms:modified xsi:type="dcterms:W3CDTF">2017-11-07T17:40:24Z</dcterms:modified>
</cp:coreProperties>
</file>