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7" r:id="rId9"/>
    <p:sldId id="265" r:id="rId10"/>
    <p:sldId id="268" r:id="rId11"/>
    <p:sldId id="272" r:id="rId12"/>
    <p:sldId id="270" r:id="rId13"/>
    <p:sldId id="269" r:id="rId14"/>
    <p:sldId id="271" r:id="rId15"/>
    <p:sldId id="273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4682"/>
  </p:normalViewPr>
  <p:slideViewPr>
    <p:cSldViewPr snapToGrid="0" snapToObjects="1" showGuides="1">
      <p:cViewPr varScale="1">
        <p:scale>
          <a:sx n="116" d="100"/>
          <a:sy n="116" d="100"/>
        </p:scale>
        <p:origin x="19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49C10-979E-4549-9E23-41BFBC1641AE}" type="datetimeFigureOut">
              <a:rPr lang="fr-BE" smtClean="0"/>
              <a:t>23/11/2017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64643-2917-49E3-9E41-E69A538ABED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4196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65A51-EDDA-E542-AD1C-4EA84D7971CB}" type="datetimeFigureOut"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47BF-7DA7-2F49-B1AD-1DE8BB14B204}" type="slidenum"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3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990599"/>
            <a:ext cx="5734050" cy="1378527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600"/>
              </a:lnSpc>
              <a:defRPr sz="4000" b="1" cap="all" spc="1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949695"/>
            <a:ext cx="2798762" cy="216000"/>
          </a:xfrm>
        </p:spPr>
        <p:txBody>
          <a:bodyPr lIns="0" tIns="36000" rIns="72000" bIns="36000"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1400">
                <a:solidFill>
                  <a:schemeClr val="bg2"/>
                </a:solidFill>
              </a:defRPr>
            </a:lvl2pPr>
            <a:lvl3pPr marL="685800" indent="0">
              <a:buNone/>
              <a:defRPr sz="1400">
                <a:solidFill>
                  <a:schemeClr val="bg2"/>
                </a:solidFill>
              </a:defRPr>
            </a:lvl3pPr>
            <a:lvl4pPr marL="1028700" indent="0">
              <a:buNone/>
              <a:defRPr sz="1400">
                <a:solidFill>
                  <a:schemeClr val="bg2"/>
                </a:solidFill>
              </a:defRPr>
            </a:lvl4pPr>
            <a:lvl5pPr marL="13716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Naam van de presentator / Nom du </a:t>
            </a:r>
            <a:r>
              <a:rPr lang="mr-IN"/>
              <a:t>…</a:t>
            </a:r>
            <a:endParaRPr lang="en-US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729986"/>
            <a:ext cx="2798762" cy="216000"/>
          </a:xfrm>
        </p:spPr>
        <p:txBody>
          <a:bodyPr lIns="0" tIns="36000" rIns="72000" bIns="36000"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  <a:lvl2pPr marL="342900" indent="0">
              <a:buNone/>
              <a:defRPr sz="1400">
                <a:solidFill>
                  <a:schemeClr val="bg2"/>
                </a:solidFill>
              </a:defRPr>
            </a:lvl2pPr>
            <a:lvl3pPr marL="685800" indent="0">
              <a:buNone/>
              <a:defRPr sz="1400">
                <a:solidFill>
                  <a:schemeClr val="bg2"/>
                </a:solidFill>
              </a:defRPr>
            </a:lvl3pPr>
            <a:lvl4pPr marL="1028700" indent="0">
              <a:buNone/>
              <a:defRPr sz="1400">
                <a:solidFill>
                  <a:schemeClr val="bg2"/>
                </a:solidFill>
              </a:defRPr>
            </a:lvl4pPr>
            <a:lvl5pPr marL="13716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Datum / 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64864"/>
            <a:ext cx="9144000" cy="4803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5"/>
          <a:stretch/>
        </p:blipFill>
        <p:spPr>
          <a:xfrm>
            <a:off x="6462390" y="695087"/>
            <a:ext cx="2330055" cy="79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837846"/>
            <a:ext cx="613169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08263" y="1451113"/>
            <a:ext cx="6130925" cy="2484300"/>
          </a:xfrm>
        </p:spPr>
        <p:txBody>
          <a:bodyPr lIns="0" tIns="36000">
            <a:noAutofit/>
          </a:bodyPr>
          <a:lstStyle>
            <a:lvl1pPr marL="222250" indent="-22225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1pPr>
            <a:lvl2pPr marL="446088" indent="-223838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2pPr>
            <a:lvl3pPr marL="623888" indent="-17780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3pPr>
            <a:lvl4pPr marL="623888" indent="-17780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4pPr>
            <a:lvl5pPr marL="623888" indent="-177800">
              <a:buClr>
                <a:schemeClr val="accent1"/>
              </a:buClr>
              <a:buSzPct val="115000"/>
              <a:tabLst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837846"/>
            <a:ext cx="612000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08263" y="1472039"/>
            <a:ext cx="6120000" cy="2160000"/>
          </a:xfrm>
        </p:spPr>
        <p:txBody>
          <a:bodyPr lIns="180000" tIns="180000" rIns="72000" bIns="0"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2608263" y="3719226"/>
            <a:ext cx="6120000" cy="2160000"/>
          </a:xfrm>
        </p:spPr>
        <p:txBody>
          <a:bodyPr lIns="180000" tIns="180000" rIns="72000" bIns="0"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4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inleiding en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1159967"/>
            <a:ext cx="612000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08263" y="1760376"/>
            <a:ext cx="6120000" cy="639923"/>
          </a:xfrm>
        </p:spPr>
        <p:txBody>
          <a:bodyPr lIns="0" tIns="36000" rIns="72000" bIns="3600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08119" y="2540900"/>
            <a:ext cx="6120000" cy="3058561"/>
          </a:xfrm>
        </p:spPr>
        <p:txBody>
          <a:bodyPr lIns="0" tIns="36000" rIns="72000" bIns="36000">
            <a:noAutofit/>
          </a:bodyPr>
          <a:lstStyle>
            <a:lvl1pPr marL="285750" indent="-285750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SzPct val="115000"/>
              <a:buFont typeface="Arial" charset="0"/>
              <a:buChar char="•"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8119" y="1159967"/>
            <a:ext cx="6120000" cy="547006"/>
          </a:xfrm>
        </p:spPr>
        <p:txBody>
          <a:bodyPr lIns="0" tIns="0" rIns="72000" bIns="36000" anchor="t" anchorCtr="0">
            <a:noAutofit/>
          </a:bodyPr>
          <a:lstStyle>
            <a:lvl1pPr>
              <a:lnSpc>
                <a:spcPts val="2200"/>
              </a:lnSpc>
              <a:defRPr sz="2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08263" y="1760377"/>
            <a:ext cx="6120000" cy="530056"/>
          </a:xfrm>
        </p:spPr>
        <p:txBody>
          <a:bodyPr lIns="0" tIns="36000" rIns="72000" bIns="3600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Subtitel</a:t>
            </a:r>
            <a:r>
              <a:rPr lang="en-US" dirty="0" smtClean="0"/>
              <a:t> / sous-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08119" y="2291882"/>
            <a:ext cx="6119956" cy="3245234"/>
          </a:xfrm>
        </p:spPr>
        <p:txBody>
          <a:bodyPr lIns="0" tIns="36000" rIns="72000" bIns="3600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 smtClean="0"/>
              <a:t>Tekst</a:t>
            </a:r>
            <a:r>
              <a:rPr lang="en-US" dirty="0" smtClean="0"/>
              <a:t> / </a:t>
            </a:r>
            <a:r>
              <a:rPr lang="en-US" dirty="0" err="1" smtClean="0"/>
              <a:t>Texte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9063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 cap="all" spc="1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 cap="all" spc="15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TITEL / TITRE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7"/>
          <a:stretch/>
        </p:blipFill>
        <p:spPr>
          <a:xfrm>
            <a:off x="7399482" y="6034250"/>
            <a:ext cx="1376284" cy="4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22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1" r:id="rId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ea.cc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381000" y="2949695"/>
            <a:ext cx="3002280" cy="216000"/>
          </a:xfrm>
        </p:spPr>
        <p:txBody>
          <a:bodyPr/>
          <a:lstStyle/>
          <a:p>
            <a:r>
              <a:rPr lang="nl-BE" dirty="0" smtClean="0"/>
              <a:t>Dirk </a:t>
            </a:r>
            <a:r>
              <a:rPr lang="nl-BE" dirty="0" err="1" smtClean="0"/>
              <a:t>Delaruelle</a:t>
            </a:r>
            <a:r>
              <a:rPr lang="nl-BE" dirty="0" smtClean="0"/>
              <a:t>, </a:t>
            </a:r>
            <a:r>
              <a:rPr lang="nl-BE" dirty="0" err="1" smtClean="0"/>
              <a:t>Eur</a:t>
            </a:r>
            <a:r>
              <a:rPr lang="nl-BE" dirty="0" smtClean="0"/>
              <a:t>. Erg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BE" dirty="0" smtClean="0"/>
              <a:t>9 November 2017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81000" y="990599"/>
            <a:ext cx="5920740" cy="1378527"/>
          </a:xfrm>
        </p:spPr>
        <p:txBody>
          <a:bodyPr/>
          <a:lstStyle/>
          <a:p>
            <a:pPr algn="ctr"/>
            <a:r>
              <a:rPr lang="nl-BE" sz="2800" dirty="0" smtClean="0"/>
              <a:t>Ergonomische interventies in het kader van </a:t>
            </a:r>
            <a:r>
              <a:rPr lang="nl-BE" sz="2800" dirty="0" err="1" smtClean="0"/>
              <a:t>rugpreventie</a:t>
            </a:r>
            <a:r>
              <a:rPr lang="nl-BE" sz="2800" dirty="0" smtClean="0"/>
              <a:t> programma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4999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3"/>
            <a:ext cx="6130925" cy="206932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BE" sz="2000" dirty="0"/>
              <a:t>E</a:t>
            </a:r>
            <a:r>
              <a:rPr lang="nl-BE" sz="2000" dirty="0" smtClean="0"/>
              <a:t>nquête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Telefonisch</a:t>
            </a:r>
          </a:p>
          <a:p>
            <a:pPr lvl="1">
              <a:lnSpc>
                <a:spcPct val="110000"/>
              </a:lnSpc>
            </a:pPr>
            <a:r>
              <a:rPr lang="nl-BE" sz="2000" dirty="0"/>
              <a:t>3</a:t>
            </a:r>
            <a:r>
              <a:rPr lang="nl-BE" sz="2000" dirty="0" smtClean="0"/>
              <a:t> keer uitgevoerd (2008;2011;2011)</a:t>
            </a:r>
          </a:p>
          <a:p>
            <a:pPr lvl="2">
              <a:lnSpc>
                <a:spcPct val="110000"/>
              </a:lnSpc>
            </a:pPr>
            <a:r>
              <a:rPr lang="nl-BE" sz="2000" dirty="0" smtClean="0"/>
              <a:t>2005; n=72 : 3 jaar later : 90% positief</a:t>
            </a:r>
          </a:p>
          <a:p>
            <a:pPr lvl="2">
              <a:lnSpc>
                <a:spcPct val="110000"/>
              </a:lnSpc>
            </a:pPr>
            <a:r>
              <a:rPr lang="nl-BE" sz="2000" dirty="0" smtClean="0"/>
              <a:t>2010 (over) , n=142 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/>
              <a:t>	</a:t>
            </a:r>
            <a:r>
              <a:rPr lang="nl-BE" sz="2000" dirty="0" smtClean="0"/>
              <a:t>87 % werkhervatting na </a:t>
            </a:r>
            <a:r>
              <a:rPr lang="nl-BE" sz="2000" dirty="0" err="1" smtClean="0"/>
              <a:t>rugrevalidatie</a:t>
            </a:r>
            <a:r>
              <a:rPr lang="nl-BE" sz="2000" dirty="0" smtClean="0"/>
              <a:t> 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/>
              <a:t>	</a:t>
            </a:r>
            <a:r>
              <a:rPr lang="nl-BE" sz="2000" dirty="0" smtClean="0"/>
              <a:t>24% onderzoek werkomstandigheden 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/>
              <a:t>	</a:t>
            </a:r>
            <a:r>
              <a:rPr lang="nl-BE" sz="2000" dirty="0" smtClean="0"/>
              <a:t>82% positief 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/>
              <a:t>	</a:t>
            </a:r>
            <a:r>
              <a:rPr lang="nl-BE" sz="2000" dirty="0" smtClean="0"/>
              <a:t>70</a:t>
            </a:r>
            <a:r>
              <a:rPr lang="nl-BE" sz="2000" dirty="0"/>
              <a:t>% </a:t>
            </a:r>
            <a:r>
              <a:rPr lang="nl-BE" sz="2000" dirty="0" smtClean="0"/>
              <a:t>revalidatie bevordert werkhervatting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35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3"/>
            <a:ext cx="6130925" cy="206932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BE" sz="2000" dirty="0"/>
              <a:t>E</a:t>
            </a:r>
            <a:r>
              <a:rPr lang="nl-BE" sz="2000" dirty="0" smtClean="0"/>
              <a:t>nquête</a:t>
            </a:r>
          </a:p>
          <a:p>
            <a:pPr lvl="2">
              <a:lnSpc>
                <a:spcPct val="110000"/>
              </a:lnSpc>
            </a:pPr>
            <a:r>
              <a:rPr lang="nl-BE" sz="2000" dirty="0" smtClean="0"/>
              <a:t>2010 </a:t>
            </a:r>
            <a:r>
              <a:rPr lang="nl-BE" sz="2000" dirty="0"/>
              <a:t>(over) , </a:t>
            </a:r>
            <a:r>
              <a:rPr lang="nl-BE" sz="2000" dirty="0" smtClean="0"/>
              <a:t>n=53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 smtClean="0"/>
              <a:t>	88% </a:t>
            </a:r>
            <a:r>
              <a:rPr lang="nl-BE" sz="2000" dirty="0"/>
              <a:t>w</a:t>
            </a:r>
            <a:r>
              <a:rPr lang="nl-BE" sz="2000" dirty="0" smtClean="0"/>
              <a:t>erkhervatting 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/>
              <a:t>	</a:t>
            </a:r>
            <a:r>
              <a:rPr lang="nl-BE" sz="2000" dirty="0" smtClean="0"/>
              <a:t>70% aanpassing (96% werksituatie; 14% taken; 	14% werktijden)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/>
              <a:t>	</a:t>
            </a:r>
            <a:r>
              <a:rPr lang="nl-BE" sz="2000" dirty="0" smtClean="0"/>
              <a:t>93</a:t>
            </a:r>
            <a:r>
              <a:rPr lang="nl-BE" sz="2000" dirty="0"/>
              <a:t>% advies </a:t>
            </a:r>
            <a:r>
              <a:rPr lang="nl-BE" sz="2000" dirty="0" smtClean="0"/>
              <a:t>opgevolgd</a:t>
            </a:r>
          </a:p>
          <a:p>
            <a:pPr marL="446088" lvl="2" indent="0">
              <a:lnSpc>
                <a:spcPct val="110000"/>
              </a:lnSpc>
              <a:buNone/>
            </a:pPr>
            <a:r>
              <a:rPr lang="nl-BE" sz="2000" dirty="0"/>
              <a:t>	</a:t>
            </a:r>
            <a:r>
              <a:rPr lang="nl-BE" sz="2000" dirty="0" smtClean="0"/>
              <a:t>83</a:t>
            </a:r>
            <a:r>
              <a:rPr lang="nl-BE" sz="2000" dirty="0"/>
              <a:t>% bijgebracht</a:t>
            </a:r>
            <a:endParaRPr lang="nl-BE" sz="2000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1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2"/>
            <a:ext cx="6454714" cy="457929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BE" sz="2000" dirty="0" smtClean="0"/>
              <a:t>Doelgroep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Werkhervatting lukt niet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Werkhervatting in (niet duurzaam) aangepast werk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Herval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Belang van participatieve aanpak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Werknemer, directie, leidinggevende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Knelpunten, oplossingen, sterktes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Minimaal twee contacten in bedrijf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16 casussen opgevolgd in pilootproject</a:t>
            </a:r>
          </a:p>
          <a:p>
            <a:pPr>
              <a:lnSpc>
                <a:spcPct val="110000"/>
              </a:lnSpc>
            </a:pPr>
            <a:r>
              <a:rPr lang="nl-BE" sz="2000" dirty="0"/>
              <a:t>Meest voorkomende </a:t>
            </a:r>
            <a:r>
              <a:rPr lang="nl-BE" sz="2000" dirty="0" smtClean="0"/>
              <a:t>reden: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Blijvend aangepast werk</a:t>
            </a:r>
          </a:p>
          <a:p>
            <a:pPr lvl="1">
              <a:lnSpc>
                <a:spcPct val="110000"/>
              </a:lnSpc>
            </a:pPr>
            <a:endParaRPr lang="nl-BE" sz="20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r>
              <a:rPr lang="nl-BE" dirty="0" smtClean="0"/>
              <a:t>moeilijke casussen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36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3"/>
            <a:ext cx="6454714" cy="486866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BE" sz="2000" dirty="0" smtClean="0"/>
              <a:t>Interventietijd 16 casussen, wisselend</a:t>
            </a:r>
          </a:p>
          <a:p>
            <a:pPr lvl="1">
              <a:lnSpc>
                <a:spcPct val="110000"/>
              </a:lnSpc>
            </a:pPr>
            <a:r>
              <a:rPr lang="nl-BE" sz="2000" dirty="0"/>
              <a:t>G</a:t>
            </a:r>
            <a:r>
              <a:rPr lang="nl-BE" sz="2000" dirty="0" smtClean="0"/>
              <a:t>emiddeld 12,5 uren, maximum 22 uur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Echte conclusies niet mogelijk, te weinig dossiers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Belangrijkste vaststellingen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Feedback is positief, zowel werkgever als werknemer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Meerdere keren in bedrijf, beter opvolging van werknemer en werksituatie, betere oplossingen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Open communicatie en participatieve aanpak leiden tot haalbare oplossingen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Duidelijke afspraken </a:t>
            </a:r>
            <a:r>
              <a:rPr lang="nl-BE" sz="2000" dirty="0" err="1" smtClean="0"/>
              <a:t>ivm</a:t>
            </a:r>
            <a:r>
              <a:rPr lang="nl-BE" sz="2000" dirty="0" smtClean="0"/>
              <a:t> takenpakket, werktijden, werkomgeving worden neergeschreven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r>
              <a:rPr lang="nl-BE" dirty="0" smtClean="0"/>
              <a:t>moeilijke casussen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18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2" y="1451113"/>
            <a:ext cx="6396841" cy="2993565"/>
          </a:xfrm>
        </p:spPr>
        <p:txBody>
          <a:bodyPr/>
          <a:lstStyle/>
          <a:p>
            <a:pPr lvl="1">
              <a:lnSpc>
                <a:spcPct val="125000"/>
              </a:lnSpc>
            </a:pPr>
            <a:r>
              <a:rPr lang="nl-BE" sz="2000" dirty="0" smtClean="0"/>
              <a:t>Eventuele rol van </a:t>
            </a:r>
            <a:r>
              <a:rPr lang="nl-BE" sz="2000" dirty="0" err="1" smtClean="0"/>
              <a:t>Fedris</a:t>
            </a:r>
            <a:r>
              <a:rPr lang="nl-BE" sz="2000" dirty="0" smtClean="0"/>
              <a:t> bij moeilijke re-integratie na volgen </a:t>
            </a:r>
            <a:r>
              <a:rPr lang="nl-BE" sz="2000" dirty="0" err="1" smtClean="0"/>
              <a:t>rugpreventie</a:t>
            </a:r>
            <a:r>
              <a:rPr lang="nl-BE" sz="2000" dirty="0" smtClean="0"/>
              <a:t> programma</a:t>
            </a:r>
          </a:p>
          <a:p>
            <a:pPr lvl="2">
              <a:lnSpc>
                <a:spcPct val="125000"/>
              </a:lnSpc>
            </a:pPr>
            <a:r>
              <a:rPr lang="nl-BE" sz="2000" dirty="0" smtClean="0"/>
              <a:t>Indicaties interventie</a:t>
            </a:r>
          </a:p>
          <a:p>
            <a:pPr lvl="2">
              <a:lnSpc>
                <a:spcPct val="125000"/>
              </a:lnSpc>
            </a:pPr>
            <a:r>
              <a:rPr lang="nl-BE" sz="2000" dirty="0" smtClean="0"/>
              <a:t>Volgen multidisciplinaire revalidatie</a:t>
            </a:r>
          </a:p>
          <a:p>
            <a:pPr lvl="2">
              <a:lnSpc>
                <a:spcPct val="125000"/>
              </a:lnSpc>
            </a:pPr>
            <a:r>
              <a:rPr lang="nl-BE" sz="2000" dirty="0" smtClean="0"/>
              <a:t>Tijdslijn, wanneer welke interventie</a:t>
            </a:r>
          </a:p>
          <a:p>
            <a:pPr lvl="2">
              <a:lnSpc>
                <a:spcPct val="125000"/>
              </a:lnSpc>
            </a:pPr>
            <a:r>
              <a:rPr lang="nl-BE" sz="2000" dirty="0" smtClean="0"/>
              <a:t>Duur interventie, financiering</a:t>
            </a:r>
          </a:p>
          <a:p>
            <a:pPr lvl="1">
              <a:lnSpc>
                <a:spcPct val="125000"/>
              </a:lnSpc>
            </a:pPr>
            <a:r>
              <a:rPr lang="nl-BE" sz="2000" dirty="0" smtClean="0"/>
              <a:t>Opvolging duurzaamheid re-integratie</a:t>
            </a:r>
          </a:p>
          <a:p>
            <a:pPr lvl="1">
              <a:lnSpc>
                <a:spcPct val="125000"/>
              </a:lnSpc>
            </a:pPr>
            <a:r>
              <a:rPr lang="nl-BE" sz="2000" dirty="0" smtClean="0"/>
              <a:t>Return on investment ?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r>
              <a:rPr lang="nl-BE" dirty="0" smtClean="0"/>
              <a:t>moeilijke casussen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13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2" y="1451113"/>
            <a:ext cx="6396841" cy="2993565"/>
          </a:xfrm>
        </p:spPr>
        <p:txBody>
          <a:bodyPr/>
          <a:lstStyle/>
          <a:p>
            <a:pPr marL="222250" lvl="1" indent="0">
              <a:lnSpc>
                <a:spcPct val="125000"/>
              </a:lnSpc>
              <a:buNone/>
            </a:pPr>
            <a:r>
              <a:rPr lang="nl-BE" sz="9600" dirty="0" smtClean="0"/>
              <a:t>Dank 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98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BE" sz="2000" dirty="0" smtClean="0"/>
              <a:t>Ergonomie, algemene bedenkingen</a:t>
            </a:r>
          </a:p>
          <a:p>
            <a:pPr>
              <a:lnSpc>
                <a:spcPct val="120000"/>
              </a:lnSpc>
            </a:pPr>
            <a:r>
              <a:rPr lang="nl-BE" sz="2000" dirty="0"/>
              <a:t>E</a:t>
            </a:r>
            <a:r>
              <a:rPr lang="nl-BE" sz="2000" dirty="0" smtClean="0"/>
              <a:t>rgonomische interventies</a:t>
            </a:r>
            <a:br>
              <a:rPr lang="nl-BE" sz="2000" dirty="0" smtClean="0"/>
            </a:br>
            <a:r>
              <a:rPr lang="nl-BE" sz="2000" dirty="0" smtClean="0"/>
              <a:t>in het kader van </a:t>
            </a:r>
            <a:r>
              <a:rPr lang="nl-BE" sz="2000" dirty="0" err="1" smtClean="0"/>
              <a:t>rugpreventie</a:t>
            </a:r>
            <a:r>
              <a:rPr lang="nl-BE" sz="2000" dirty="0" smtClean="0"/>
              <a:t> programma</a:t>
            </a:r>
          </a:p>
          <a:p>
            <a:pPr>
              <a:lnSpc>
                <a:spcPct val="120000"/>
              </a:lnSpc>
            </a:pPr>
            <a:r>
              <a:rPr lang="nl-BE" sz="2000" dirty="0" smtClean="0"/>
              <a:t>Praktijkvoorbeelden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540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Ergonomie, algemene bedenkingen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2"/>
            <a:ext cx="6130925" cy="3753933"/>
          </a:xfrm>
        </p:spPr>
        <p:txBody>
          <a:bodyPr/>
          <a:lstStyle/>
          <a:p>
            <a:r>
              <a:rPr lang="nl-BE" sz="2000" dirty="0" smtClean="0"/>
              <a:t>Definitie IEA</a:t>
            </a:r>
            <a:br>
              <a:rPr lang="nl-BE" sz="2000" dirty="0" smtClean="0"/>
            </a:br>
            <a:r>
              <a:rPr lang="nl-BE" sz="2000" dirty="0" smtClean="0"/>
              <a:t>(International </a:t>
            </a:r>
            <a:r>
              <a:rPr lang="nl-BE" sz="2000" dirty="0" err="1" smtClean="0"/>
              <a:t>Ergonomics</a:t>
            </a:r>
            <a:r>
              <a:rPr lang="nl-BE" sz="2000" dirty="0" smtClean="0"/>
              <a:t> Association)</a:t>
            </a:r>
          </a:p>
          <a:p>
            <a:pPr marL="0" indent="0">
              <a:buNone/>
            </a:pPr>
            <a:endParaRPr lang="nl-BE" sz="2000" dirty="0" smtClean="0"/>
          </a:p>
          <a:p>
            <a:pPr marL="176213" indent="0">
              <a:lnSpc>
                <a:spcPct val="120000"/>
              </a:lnSpc>
              <a:buNone/>
            </a:pPr>
            <a:r>
              <a:rPr lang="en-GB" sz="2000" dirty="0"/>
              <a:t>Ergonomics (or human factors) is the </a:t>
            </a:r>
            <a:r>
              <a:rPr lang="en-GB" sz="2000" b="1" u="sng" dirty="0"/>
              <a:t>scientific discipline </a:t>
            </a:r>
            <a:r>
              <a:rPr lang="en-GB" sz="2000" dirty="0"/>
              <a:t>concerned with the understanding of the interactions among </a:t>
            </a:r>
            <a:r>
              <a:rPr lang="en-GB" sz="2000" b="1" u="sng" dirty="0"/>
              <a:t>humans</a:t>
            </a:r>
            <a:r>
              <a:rPr lang="en-GB" sz="2000" dirty="0"/>
              <a:t> and other elements of a </a:t>
            </a:r>
            <a:r>
              <a:rPr lang="en-GB" sz="2000" b="1" u="sng" dirty="0"/>
              <a:t>system</a:t>
            </a:r>
            <a:r>
              <a:rPr lang="en-GB" sz="2000" dirty="0"/>
              <a:t>, and the </a:t>
            </a:r>
            <a:r>
              <a:rPr lang="en-GB" sz="2000" b="1" u="sng" dirty="0"/>
              <a:t>profession</a:t>
            </a:r>
            <a:r>
              <a:rPr lang="en-GB" sz="2000" dirty="0"/>
              <a:t> that applies theoretical principles, data and methods to </a:t>
            </a:r>
            <a:r>
              <a:rPr lang="en-GB" sz="2000" b="1" u="sng" dirty="0"/>
              <a:t>design</a:t>
            </a:r>
            <a:r>
              <a:rPr lang="en-GB" sz="2000" dirty="0"/>
              <a:t> in order </a:t>
            </a:r>
            <a:r>
              <a:rPr lang="en-GB" sz="2000" b="1" u="sng" dirty="0"/>
              <a:t>to optimize human well being and overall system </a:t>
            </a:r>
            <a:r>
              <a:rPr lang="en-GB" sz="2000" b="1" u="sng" dirty="0" smtClean="0"/>
              <a:t>performance</a:t>
            </a:r>
            <a:endParaRPr lang="nl-BE" sz="2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4242023" y="6256848"/>
            <a:ext cx="1251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 smtClean="0">
                <a:solidFill>
                  <a:schemeClr val="bg2"/>
                </a:solidFill>
              </a:rPr>
              <a:t>www.iea.cc</a:t>
            </a:r>
            <a:endParaRPr lang="fr-BE" sz="1600" dirty="0">
              <a:solidFill>
                <a:schemeClr val="bg2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04" y="5402140"/>
            <a:ext cx="1728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3"/>
            <a:ext cx="6130925" cy="10986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BE" sz="2000" dirty="0" smtClean="0"/>
              <a:t>Collectief niveau versus individu</a:t>
            </a:r>
          </a:p>
          <a:p>
            <a:pPr>
              <a:lnSpc>
                <a:spcPct val="120000"/>
              </a:lnSpc>
            </a:pPr>
            <a:r>
              <a:rPr lang="nl-BE" sz="2000" dirty="0" smtClean="0"/>
              <a:t>Proces gebonden       werkpost gebonden</a:t>
            </a:r>
            <a:endParaRPr lang="nl-BE" sz="2000" dirty="0"/>
          </a:p>
          <a:p>
            <a:pPr>
              <a:lnSpc>
                <a:spcPct val="120000"/>
              </a:lnSpc>
            </a:pPr>
            <a:r>
              <a:rPr lang="nl-BE" sz="2000" dirty="0" smtClean="0"/>
              <a:t>Van advies tot oplossing</a:t>
            </a:r>
          </a:p>
          <a:p>
            <a:pPr marL="0" indent="0">
              <a:lnSpc>
                <a:spcPct val="120000"/>
              </a:lnSpc>
              <a:buNone/>
            </a:pPr>
            <a:endParaRPr lang="nl-BE" sz="20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Ergonomie, algemene bedenkingen</a:t>
            </a:r>
            <a:endParaRPr lang="nl-BE" dirty="0"/>
          </a:p>
        </p:txBody>
      </p:sp>
      <p:pic>
        <p:nvPicPr>
          <p:cNvPr id="9" name="Picture 2" descr="C:\Documents and Settings\xddlrl\Desktop\Manipulatie 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44" y="3286163"/>
            <a:ext cx="2990415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xddlrl\Desktop\Coeck 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14" y="3004799"/>
            <a:ext cx="235387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-Right Arrow 10"/>
          <p:cNvSpPr/>
          <p:nvPr/>
        </p:nvSpPr>
        <p:spPr>
          <a:xfrm>
            <a:off x="4826980" y="2066193"/>
            <a:ext cx="365359" cy="175846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3"/>
            <a:ext cx="6130925" cy="177566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l-BE" sz="2000" dirty="0" smtClean="0"/>
              <a:t>Collectief niveau</a:t>
            </a:r>
          </a:p>
          <a:p>
            <a:pPr lvl="1">
              <a:lnSpc>
                <a:spcPct val="120000"/>
              </a:lnSpc>
            </a:pPr>
            <a:r>
              <a:rPr lang="nl-BE" sz="2000" dirty="0" smtClean="0"/>
              <a:t>Technische aanpassingen</a:t>
            </a:r>
          </a:p>
          <a:p>
            <a:pPr lvl="1">
              <a:lnSpc>
                <a:spcPct val="120000"/>
              </a:lnSpc>
            </a:pPr>
            <a:r>
              <a:rPr lang="nl-BE" sz="2000" dirty="0" err="1" smtClean="0"/>
              <a:t>Arbeidsorganisatorische</a:t>
            </a:r>
            <a:r>
              <a:rPr lang="nl-BE" sz="2000" dirty="0" smtClean="0"/>
              <a:t> bijsturingen</a:t>
            </a:r>
          </a:p>
          <a:p>
            <a:pPr lvl="1">
              <a:lnSpc>
                <a:spcPct val="120000"/>
              </a:lnSpc>
            </a:pPr>
            <a:r>
              <a:rPr lang="nl-BE" sz="2000" dirty="0" smtClean="0"/>
              <a:t>On </a:t>
            </a:r>
            <a:r>
              <a:rPr lang="nl-BE" sz="2000" dirty="0" err="1" smtClean="0"/>
              <a:t>the</a:t>
            </a:r>
            <a:r>
              <a:rPr lang="nl-BE" sz="2000" dirty="0" smtClean="0"/>
              <a:t> job training werkmethodes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Ergonomie, algemene bedenkingen</a:t>
            </a:r>
            <a:endParaRPr lang="nl-BE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2611199" y="3388288"/>
            <a:ext cx="6130925" cy="2212407"/>
          </a:xfrm>
          <a:prstGeom prst="rect">
            <a:avLst/>
          </a:prstGeom>
        </p:spPr>
        <p:txBody>
          <a:bodyPr vert="horz" lIns="0" tIns="36000" rIns="91440" bIns="45720" rtlCol="0">
            <a:noAutofit/>
          </a:bodyPr>
          <a:lstStyle>
            <a:lvl1pPr marL="222250" indent="-2222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46088" indent="-2238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388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2388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23888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l-BE" sz="2000" dirty="0" smtClean="0"/>
              <a:t>Individueel niveau, als aanpassingen noodzakelijk zijn voor re-integratie  (Anema e.a</a:t>
            </a:r>
            <a:r>
              <a:rPr lang="nl-BE" sz="2000" dirty="0"/>
              <a:t>.</a:t>
            </a:r>
            <a:r>
              <a:rPr lang="nl-BE" sz="200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nl-BE" sz="2000" dirty="0" smtClean="0"/>
              <a:t>Werktijden</a:t>
            </a:r>
          </a:p>
          <a:p>
            <a:pPr lvl="1">
              <a:lnSpc>
                <a:spcPct val="120000"/>
              </a:lnSpc>
            </a:pPr>
            <a:r>
              <a:rPr lang="nl-BE" sz="2000" dirty="0" smtClean="0"/>
              <a:t>Taken</a:t>
            </a:r>
          </a:p>
          <a:p>
            <a:pPr lvl="1">
              <a:lnSpc>
                <a:spcPct val="120000"/>
              </a:lnSpc>
            </a:pPr>
            <a:r>
              <a:rPr lang="nl-BE" sz="2000" dirty="0" smtClean="0"/>
              <a:t>Werksituatie</a:t>
            </a:r>
          </a:p>
        </p:txBody>
      </p:sp>
    </p:spTree>
    <p:extLst>
      <p:ext uri="{BB962C8B-B14F-4D97-AF65-F5344CB8AC3E}">
        <p14:creationId xmlns:p14="http://schemas.microsoft.com/office/powerpoint/2010/main" val="19477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2"/>
            <a:ext cx="6130925" cy="499540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nl-BE" sz="2000" dirty="0" smtClean="0"/>
              <a:t>Standaardinterventie, aansluitend aan multidisciplinair programma (niveau 1)</a:t>
            </a:r>
          </a:p>
          <a:p>
            <a:pPr>
              <a:lnSpc>
                <a:spcPct val="114000"/>
              </a:lnSpc>
            </a:pPr>
            <a:r>
              <a:rPr lang="nl-BE" sz="2000" dirty="0" smtClean="0"/>
              <a:t>Aantal interventies als % van positieve beslissingen</a:t>
            </a:r>
          </a:p>
          <a:p>
            <a:pPr lvl="1">
              <a:lnSpc>
                <a:spcPct val="114000"/>
              </a:lnSpc>
            </a:pPr>
            <a:r>
              <a:rPr lang="nl-BE" sz="2000" dirty="0" smtClean="0"/>
              <a:t>2014 :	17,1 %</a:t>
            </a:r>
          </a:p>
          <a:p>
            <a:pPr lvl="1">
              <a:lnSpc>
                <a:spcPct val="114000"/>
              </a:lnSpc>
            </a:pPr>
            <a:r>
              <a:rPr lang="nl-BE" sz="2000" dirty="0" smtClean="0"/>
              <a:t>2015 :	18,8 %</a:t>
            </a:r>
          </a:p>
          <a:p>
            <a:pPr lvl="1">
              <a:lnSpc>
                <a:spcPct val="114000"/>
              </a:lnSpc>
            </a:pPr>
            <a:r>
              <a:rPr lang="nl-BE" sz="2000" dirty="0" smtClean="0"/>
              <a:t>2016 :	22,7 %</a:t>
            </a:r>
          </a:p>
          <a:p>
            <a:pPr>
              <a:lnSpc>
                <a:spcPct val="114000"/>
              </a:lnSpc>
            </a:pPr>
            <a:r>
              <a:rPr lang="nl-BE" sz="2000" dirty="0" smtClean="0"/>
              <a:t>Interventie van 4 uur, inclusief verslag</a:t>
            </a:r>
          </a:p>
          <a:p>
            <a:pPr lvl="1">
              <a:lnSpc>
                <a:spcPct val="114000"/>
              </a:lnSpc>
            </a:pPr>
            <a:r>
              <a:rPr lang="nl-BE" sz="2000" dirty="0" smtClean="0"/>
              <a:t>Studie van de werkpost</a:t>
            </a:r>
          </a:p>
          <a:p>
            <a:pPr lvl="1">
              <a:lnSpc>
                <a:spcPct val="114000"/>
              </a:lnSpc>
            </a:pPr>
            <a:r>
              <a:rPr lang="nl-BE" sz="2000" dirty="0" smtClean="0"/>
              <a:t>Individuele ‘on </a:t>
            </a:r>
            <a:r>
              <a:rPr lang="nl-BE" sz="2000" dirty="0" err="1" smtClean="0"/>
              <a:t>the</a:t>
            </a:r>
            <a:r>
              <a:rPr lang="nl-BE" sz="2000" dirty="0" smtClean="0"/>
              <a:t> job’ training van patiënt</a:t>
            </a:r>
            <a:endParaRPr lang="nl-BE" sz="2000" dirty="0"/>
          </a:p>
          <a:p>
            <a:pPr lvl="1">
              <a:lnSpc>
                <a:spcPct val="114000"/>
              </a:lnSpc>
            </a:pPr>
            <a:r>
              <a:rPr lang="nl-BE" sz="2000" dirty="0" smtClean="0"/>
              <a:t>Op moment van werkhervatting</a:t>
            </a:r>
          </a:p>
          <a:p>
            <a:pPr>
              <a:lnSpc>
                <a:spcPct val="114000"/>
              </a:lnSpc>
            </a:pPr>
            <a:r>
              <a:rPr lang="nl-BE" sz="2000" dirty="0" smtClean="0"/>
              <a:t>80% van de interventies door 3 </a:t>
            </a:r>
            <a:r>
              <a:rPr lang="nl-BE" sz="2000" dirty="0" err="1" smtClean="0"/>
              <a:t>EDPB’s</a:t>
            </a:r>
            <a:endParaRPr lang="nl-BE" sz="2000" dirty="0" smtClean="0"/>
          </a:p>
          <a:p>
            <a:pPr lvl="1">
              <a:lnSpc>
                <a:spcPct val="114000"/>
              </a:lnSpc>
            </a:pPr>
            <a:r>
              <a:rPr lang="nl-BE" sz="2000" dirty="0" smtClean="0"/>
              <a:t>Organisatorische klus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Ergonomische interventies</a:t>
            </a:r>
            <a:br>
              <a:rPr lang="nl-BE" dirty="0" smtClean="0"/>
            </a:br>
            <a:r>
              <a:rPr lang="nl-BE" dirty="0" err="1" smtClean="0"/>
              <a:t>rugpreventie</a:t>
            </a:r>
            <a:r>
              <a:rPr lang="nl-BE" dirty="0" smtClean="0"/>
              <a:t> programma</a:t>
            </a:r>
            <a:br>
              <a:rPr lang="nl-BE" dirty="0" smtClean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58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2"/>
            <a:ext cx="6130925" cy="484300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BE" sz="2000" dirty="0" smtClean="0"/>
              <a:t>Taakanalyse, handelingen en houdingen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Verband houdend met rugbelasting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Vooral op basis van observatie en gesprek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Soms aanvullend een risicoanalyse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Weergeven van risico verlagende en risico verhogende factoren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Aanbevelingen werknemer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Werkmethodes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Gebruik hulpmiddelen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Aanbevelingen werkgever (algemeen of specifiek)</a:t>
            </a:r>
            <a:endParaRPr lang="nl-BE" sz="2000" dirty="0"/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Technische aspecten, materiaal (bij aankoop nieuw …)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Organisatie van het werk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r>
              <a:rPr lang="nl-BE" dirty="0" smtClean="0"/>
              <a:t>Standaard interventie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22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3"/>
            <a:ext cx="6130925" cy="234761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BE" sz="2000" dirty="0" smtClean="0"/>
              <a:t>Grootkeuken in zorgsector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Verhogen van werkvlak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Ruimte voor de benen onder wasbak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Diepvries (bakmodel): ophogen bodem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Bij aankoop nieuw: ….</a:t>
            </a:r>
            <a:br>
              <a:rPr lang="nl-BE" sz="2000" dirty="0" smtClean="0"/>
            </a:br>
            <a:r>
              <a:rPr lang="nl-BE" sz="2000" dirty="0" smtClean="0"/>
              <a:t>Kastmodel diepvries met laden </a:t>
            </a:r>
            <a:r>
              <a:rPr lang="nl-BE" sz="2000" dirty="0" err="1" smtClean="0"/>
              <a:t>ipv</a:t>
            </a:r>
            <a:r>
              <a:rPr lang="nl-BE" sz="2000" dirty="0" smtClean="0"/>
              <a:t> bak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r>
              <a:rPr lang="nl-BE" dirty="0" smtClean="0"/>
              <a:t>Praktijkvoorbeelden</a:t>
            </a:r>
            <a:endParaRPr lang="nl-BE" dirty="0"/>
          </a:p>
        </p:txBody>
      </p:sp>
      <p:pic>
        <p:nvPicPr>
          <p:cNvPr id="1026" name="Picture 2" descr="C:\Users\XDDLRL\Desktop\images26TWFI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69" y="3798723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DDLR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1015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66" y="3934143"/>
            <a:ext cx="3012757" cy="257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608263" y="1451112"/>
            <a:ext cx="6292669" cy="484300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l-BE" sz="2000" dirty="0" smtClean="0"/>
              <a:t>Veel interventies in zorgsector, woonzorg centra, thuiszorg, poetsdienst, ziekenhuizen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Veel minder in logistieke sector en productie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Indien wel, vaak meerdere in hetzelfde bedrijf</a:t>
            </a:r>
            <a:endParaRPr lang="nl-BE" sz="2000" dirty="0"/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Link met ergonoom of via bedrijfsarts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Bedenkingen bij verslagen met specifieke adviezen voor werkgever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Opvolging van advies tot oplossing</a:t>
            </a:r>
          </a:p>
          <a:p>
            <a:pPr lvl="1">
              <a:lnSpc>
                <a:spcPct val="110000"/>
              </a:lnSpc>
            </a:pPr>
            <a:r>
              <a:rPr lang="nl-BE" sz="2000" dirty="0" smtClean="0"/>
              <a:t>Tijdbesteding interventie (uitgebreide verslagen) </a:t>
            </a:r>
            <a:r>
              <a:rPr lang="nl-BE" sz="2000" dirty="0" err="1" smtClean="0"/>
              <a:t>tov</a:t>
            </a:r>
            <a:r>
              <a:rPr lang="nl-BE" sz="2000" dirty="0" smtClean="0"/>
              <a:t> vergoeding 4 uur</a:t>
            </a:r>
          </a:p>
          <a:p>
            <a:pPr>
              <a:lnSpc>
                <a:spcPct val="110000"/>
              </a:lnSpc>
            </a:pPr>
            <a:r>
              <a:rPr lang="nl-BE" sz="2000" dirty="0" smtClean="0"/>
              <a:t>Significant meer Nederlandstalige dan Franstalige interventies</a:t>
            </a:r>
          </a:p>
          <a:p>
            <a:pPr lvl="1">
              <a:lnSpc>
                <a:spcPct val="110000"/>
              </a:lnSpc>
            </a:pPr>
            <a:endParaRPr lang="nl-BE" sz="2000" dirty="0" smtClean="0"/>
          </a:p>
          <a:p>
            <a:pPr>
              <a:lnSpc>
                <a:spcPct val="110000"/>
              </a:lnSpc>
            </a:pPr>
            <a:endParaRPr lang="nl-BE" sz="2000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Type Ergonomische interventies</a:t>
            </a:r>
            <a:br>
              <a:rPr lang="nl-BE" dirty="0" smtClean="0"/>
            </a:br>
            <a:r>
              <a:rPr lang="nl-BE" dirty="0" smtClean="0"/>
              <a:t>Praktijkvoorbeelden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4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ris met vaste beelden">
  <a:themeElements>
    <a:clrScheme name="Fedris">
      <a:dk1>
        <a:srgbClr val="000000"/>
      </a:dk1>
      <a:lt1>
        <a:srgbClr val="FFFFFF"/>
      </a:lt1>
      <a:dk2>
        <a:srgbClr val="414996"/>
      </a:dk2>
      <a:lt2>
        <a:srgbClr val="5E5E5E"/>
      </a:lt2>
      <a:accent1>
        <a:srgbClr val="DA7100"/>
      </a:accent1>
      <a:accent2>
        <a:srgbClr val="81C9DE"/>
      </a:accent2>
      <a:accent3>
        <a:srgbClr val="919191"/>
      </a:accent3>
      <a:accent4>
        <a:srgbClr val="797979"/>
      </a:accent4>
      <a:accent5>
        <a:srgbClr val="A9A9A9"/>
      </a:accent5>
      <a:accent6>
        <a:srgbClr val="C0C0C0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dris" id="{B0CA5E36-72C7-7840-BF9F-65F79BE3F855}" vid="{01D5BFD4-596F-3F47-9E62-4607D921E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436</Words>
  <Application>Microsoft Office PowerPoint</Application>
  <PresentationFormat>Affichage à l'écran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Mangal</vt:lpstr>
      <vt:lpstr>Trebuchet MS</vt:lpstr>
      <vt:lpstr>Fedris met vaste beelden</vt:lpstr>
      <vt:lpstr>Ergonomische interventies in het kader van rugpreventie programma</vt:lpstr>
      <vt:lpstr>Inhoud</vt:lpstr>
      <vt:lpstr>Ergonomie, algemene bedenkingen</vt:lpstr>
      <vt:lpstr>Ergonomie, algemene bedenkingen</vt:lpstr>
      <vt:lpstr>Ergonomie, algemene bedenkingen</vt:lpstr>
      <vt:lpstr>Ergonomische interventies rugpreventie programma </vt:lpstr>
      <vt:lpstr>Type Ergonomische interventies Standaard interventie</vt:lpstr>
      <vt:lpstr>Type Ergonomische interventies Praktijkvoorbeelden</vt:lpstr>
      <vt:lpstr>Type Ergonomische interventies Praktijkvoorbeelden</vt:lpstr>
      <vt:lpstr>Type Ergonomische interventies </vt:lpstr>
      <vt:lpstr>Type Ergonomische interventies </vt:lpstr>
      <vt:lpstr>Type Ergonomische interventies moeilijke casussen</vt:lpstr>
      <vt:lpstr>Type Ergonomische interventies moeilijke casussen</vt:lpstr>
      <vt:lpstr>Type Ergonomische interventies moeilijke casussen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Griet Van de Steene</dc:creator>
  <cp:lastModifiedBy>POOTOL</cp:lastModifiedBy>
  <cp:revision>97</cp:revision>
  <cp:lastPrinted>2017-11-07T18:18:42Z</cp:lastPrinted>
  <dcterms:created xsi:type="dcterms:W3CDTF">2016-12-28T11:43:40Z</dcterms:created>
  <dcterms:modified xsi:type="dcterms:W3CDTF">2017-11-23T14:44:55Z</dcterms:modified>
</cp:coreProperties>
</file>